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8.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9.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0.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883" r:id="rId5"/>
    <p:sldMasterId id="2147483670" r:id="rId6"/>
    <p:sldMasterId id="2147483680" r:id="rId7"/>
    <p:sldMasterId id="2147483701" r:id="rId8"/>
    <p:sldMasterId id="2147483773" r:id="rId9"/>
    <p:sldMasterId id="2147483806" r:id="rId10"/>
    <p:sldMasterId id="2147483825" r:id="rId11"/>
    <p:sldMasterId id="2147483837" r:id="rId12"/>
    <p:sldMasterId id="2147483860" r:id="rId13"/>
    <p:sldMasterId id="2147483890" r:id="rId14"/>
  </p:sldMasterIdLst>
  <p:notesMasterIdLst>
    <p:notesMasterId r:id="rId49"/>
  </p:notesMasterIdLst>
  <p:handoutMasterIdLst>
    <p:handoutMasterId r:id="rId50"/>
  </p:handoutMasterIdLst>
  <p:sldIdLst>
    <p:sldId id="289" r:id="rId15"/>
    <p:sldId id="345" r:id="rId16"/>
    <p:sldId id="346" r:id="rId17"/>
    <p:sldId id="347" r:id="rId18"/>
    <p:sldId id="348" r:id="rId19"/>
    <p:sldId id="340" r:id="rId20"/>
    <p:sldId id="344" r:id="rId21"/>
    <p:sldId id="302" r:id="rId22"/>
    <p:sldId id="303" r:id="rId23"/>
    <p:sldId id="304" r:id="rId24"/>
    <p:sldId id="322" r:id="rId25"/>
    <p:sldId id="319" r:id="rId26"/>
    <p:sldId id="321" r:id="rId27"/>
    <p:sldId id="333" r:id="rId28"/>
    <p:sldId id="324" r:id="rId29"/>
    <p:sldId id="318" r:id="rId30"/>
    <p:sldId id="325" r:id="rId31"/>
    <p:sldId id="349" r:id="rId32"/>
    <p:sldId id="351" r:id="rId33"/>
    <p:sldId id="353" r:id="rId34"/>
    <p:sldId id="350" r:id="rId35"/>
    <p:sldId id="352" r:id="rId36"/>
    <p:sldId id="354" r:id="rId37"/>
    <p:sldId id="296" r:id="rId38"/>
    <p:sldId id="332" r:id="rId39"/>
    <p:sldId id="331" r:id="rId40"/>
    <p:sldId id="338" r:id="rId41"/>
    <p:sldId id="307" r:id="rId42"/>
    <p:sldId id="314" r:id="rId43"/>
    <p:sldId id="315" r:id="rId44"/>
    <p:sldId id="312" r:id="rId45"/>
    <p:sldId id="313" r:id="rId46"/>
    <p:sldId id="341" r:id="rId47"/>
    <p:sldId id="35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002050"/>
    <a:srgbClr val="007233"/>
    <a:srgbClr val="86C400"/>
    <a:srgbClr val="82BF36"/>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76E0EC-4971-6642-ADC4-96091ADB7CC4}" v="43" dt="2018-07-24T13:59:35.2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0" autoAdjust="0"/>
    <p:restoredTop sz="83642" autoAdjust="0"/>
  </p:normalViewPr>
  <p:slideViewPr>
    <p:cSldViewPr snapToGrid="0">
      <p:cViewPr varScale="1">
        <p:scale>
          <a:sx n="92" d="100"/>
          <a:sy n="92" d="100"/>
        </p:scale>
        <p:origin x="1192" y="1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2632"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Peterson" userId="2217128b-4eef-47c8-bf04-35d3127f0aa5" providerId="ADAL" clId="{A976E0EC-4971-6642-ADC4-96091ADB7CC4}"/>
    <pc:docChg chg="undo custSel addSld delSld modSld sldOrd">
      <pc:chgData name="David Peterson" userId="2217128b-4eef-47c8-bf04-35d3127f0aa5" providerId="ADAL" clId="{A976E0EC-4971-6642-ADC4-96091ADB7CC4}" dt="2018-07-24T13:59:35.299" v="38" actId="12788"/>
      <pc:docMkLst>
        <pc:docMk/>
      </pc:docMkLst>
      <pc:sldChg chg="del">
        <pc:chgData name="David Peterson" userId="2217128b-4eef-47c8-bf04-35d3127f0aa5" providerId="ADAL" clId="{A976E0EC-4971-6642-ADC4-96091ADB7CC4}" dt="2018-07-24T13:55:12.120" v="17" actId="2696"/>
        <pc:sldMkLst>
          <pc:docMk/>
          <pc:sldMk cId="745347765" sldId="302"/>
        </pc:sldMkLst>
      </pc:sldChg>
      <pc:sldChg chg="add modTransition">
        <pc:chgData name="David Peterson" userId="2217128b-4eef-47c8-bf04-35d3127f0aa5" providerId="ADAL" clId="{A976E0EC-4971-6642-ADC4-96091ADB7CC4}" dt="2018-07-24T13:55:18.430" v="19"/>
        <pc:sldMkLst>
          <pc:docMk/>
          <pc:sldMk cId="4283838558" sldId="302"/>
        </pc:sldMkLst>
      </pc:sldChg>
      <pc:sldChg chg="del">
        <pc:chgData name="David Peterson" userId="2217128b-4eef-47c8-bf04-35d3127f0aa5" providerId="ADAL" clId="{A976E0EC-4971-6642-ADC4-96091ADB7CC4}" dt="2018-07-24T13:55:12.114" v="15" actId="2696"/>
        <pc:sldMkLst>
          <pc:docMk/>
          <pc:sldMk cId="1201255012" sldId="303"/>
        </pc:sldMkLst>
      </pc:sldChg>
      <pc:sldChg chg="add ord modTransition">
        <pc:chgData name="David Peterson" userId="2217128b-4eef-47c8-bf04-35d3127f0aa5" providerId="ADAL" clId="{A976E0EC-4971-6642-ADC4-96091ADB7CC4}" dt="2018-07-24T13:55:46.086" v="20"/>
        <pc:sldMkLst>
          <pc:docMk/>
          <pc:sldMk cId="1926600395" sldId="303"/>
        </pc:sldMkLst>
      </pc:sldChg>
      <pc:sldChg chg="del">
        <pc:chgData name="David Peterson" userId="2217128b-4eef-47c8-bf04-35d3127f0aa5" providerId="ADAL" clId="{A976E0EC-4971-6642-ADC4-96091ADB7CC4}" dt="2018-07-24T13:55:12.118" v="16" actId="2696"/>
        <pc:sldMkLst>
          <pc:docMk/>
          <pc:sldMk cId="670491424" sldId="304"/>
        </pc:sldMkLst>
      </pc:sldChg>
      <pc:sldChg chg="add modTransition">
        <pc:chgData name="David Peterson" userId="2217128b-4eef-47c8-bf04-35d3127f0aa5" providerId="ADAL" clId="{A976E0EC-4971-6642-ADC4-96091ADB7CC4}" dt="2018-07-24T13:55:18.430" v="19"/>
        <pc:sldMkLst>
          <pc:docMk/>
          <pc:sldMk cId="3560824400" sldId="304"/>
        </pc:sldMkLst>
      </pc:sldChg>
      <pc:sldChg chg="add modTransition">
        <pc:chgData name="David Peterson" userId="2217128b-4eef-47c8-bf04-35d3127f0aa5" providerId="ADAL" clId="{A976E0EC-4971-6642-ADC4-96091ADB7CC4}" dt="2018-07-24T13:55:18.430" v="19"/>
        <pc:sldMkLst>
          <pc:docMk/>
          <pc:sldMk cId="26999072" sldId="318"/>
        </pc:sldMkLst>
      </pc:sldChg>
      <pc:sldChg chg="del">
        <pc:chgData name="David Peterson" userId="2217128b-4eef-47c8-bf04-35d3127f0aa5" providerId="ADAL" clId="{A976E0EC-4971-6642-ADC4-96091ADB7CC4}" dt="2018-07-24T13:55:12.099" v="9" actId="2696"/>
        <pc:sldMkLst>
          <pc:docMk/>
          <pc:sldMk cId="1036368596" sldId="318"/>
        </pc:sldMkLst>
      </pc:sldChg>
      <pc:sldChg chg="add modTransition">
        <pc:chgData name="David Peterson" userId="2217128b-4eef-47c8-bf04-35d3127f0aa5" providerId="ADAL" clId="{A976E0EC-4971-6642-ADC4-96091ADB7CC4}" dt="2018-07-24T13:55:18.430" v="19"/>
        <pc:sldMkLst>
          <pc:docMk/>
          <pc:sldMk cId="3091101426" sldId="319"/>
        </pc:sldMkLst>
      </pc:sldChg>
      <pc:sldChg chg="del">
        <pc:chgData name="David Peterson" userId="2217128b-4eef-47c8-bf04-35d3127f0aa5" providerId="ADAL" clId="{A976E0EC-4971-6642-ADC4-96091ADB7CC4}" dt="2018-07-24T13:55:12.108" v="13" actId="2696"/>
        <pc:sldMkLst>
          <pc:docMk/>
          <pc:sldMk cId="4224561281" sldId="319"/>
        </pc:sldMkLst>
      </pc:sldChg>
      <pc:sldChg chg="del">
        <pc:chgData name="David Peterson" userId="2217128b-4eef-47c8-bf04-35d3127f0aa5" providerId="ADAL" clId="{A976E0EC-4971-6642-ADC4-96091ADB7CC4}" dt="2018-07-24T13:55:12.105" v="12" actId="2696"/>
        <pc:sldMkLst>
          <pc:docMk/>
          <pc:sldMk cId="1683776004" sldId="321"/>
        </pc:sldMkLst>
      </pc:sldChg>
      <pc:sldChg chg="add modTransition">
        <pc:chgData name="David Peterson" userId="2217128b-4eef-47c8-bf04-35d3127f0aa5" providerId="ADAL" clId="{A976E0EC-4971-6642-ADC4-96091ADB7CC4}" dt="2018-07-24T13:55:18.430" v="19"/>
        <pc:sldMkLst>
          <pc:docMk/>
          <pc:sldMk cId="2684623528" sldId="321"/>
        </pc:sldMkLst>
      </pc:sldChg>
      <pc:sldChg chg="add modTransition">
        <pc:chgData name="David Peterson" userId="2217128b-4eef-47c8-bf04-35d3127f0aa5" providerId="ADAL" clId="{A976E0EC-4971-6642-ADC4-96091ADB7CC4}" dt="2018-07-24T13:55:18.430" v="19"/>
        <pc:sldMkLst>
          <pc:docMk/>
          <pc:sldMk cId="887812703" sldId="322"/>
        </pc:sldMkLst>
      </pc:sldChg>
      <pc:sldChg chg="del">
        <pc:chgData name="David Peterson" userId="2217128b-4eef-47c8-bf04-35d3127f0aa5" providerId="ADAL" clId="{A976E0EC-4971-6642-ADC4-96091ADB7CC4}" dt="2018-07-24T13:55:12.110" v="14" actId="2696"/>
        <pc:sldMkLst>
          <pc:docMk/>
          <pc:sldMk cId="3991602243" sldId="322"/>
        </pc:sldMkLst>
      </pc:sldChg>
      <pc:sldChg chg="modSp add">
        <pc:chgData name="David Peterson" userId="2217128b-4eef-47c8-bf04-35d3127f0aa5" providerId="ADAL" clId="{A976E0EC-4971-6642-ADC4-96091ADB7CC4}" dt="2018-07-24T13:56:24.533" v="22" actId="20577"/>
        <pc:sldMkLst>
          <pc:docMk/>
          <pc:sldMk cId="1571401564" sldId="324"/>
        </pc:sldMkLst>
        <pc:spChg chg="mod">
          <ac:chgData name="David Peterson" userId="2217128b-4eef-47c8-bf04-35d3127f0aa5" providerId="ADAL" clId="{A976E0EC-4971-6642-ADC4-96091ADB7CC4}" dt="2018-07-24T13:56:24.533" v="22" actId="20577"/>
          <ac:spMkLst>
            <pc:docMk/>
            <pc:sldMk cId="1571401564" sldId="324"/>
            <ac:spMk id="2" creationId="{00000000-0000-0000-0000-000000000000}"/>
          </ac:spMkLst>
        </pc:spChg>
      </pc:sldChg>
      <pc:sldChg chg="del">
        <pc:chgData name="David Peterson" userId="2217128b-4eef-47c8-bf04-35d3127f0aa5" providerId="ADAL" clId="{A976E0EC-4971-6642-ADC4-96091ADB7CC4}" dt="2018-07-24T13:55:12.101" v="10" actId="2696"/>
        <pc:sldMkLst>
          <pc:docMk/>
          <pc:sldMk cId="3979864142" sldId="324"/>
        </pc:sldMkLst>
      </pc:sldChg>
      <pc:sldChg chg="del">
        <pc:chgData name="David Peterson" userId="2217128b-4eef-47c8-bf04-35d3127f0aa5" providerId="ADAL" clId="{A976E0EC-4971-6642-ADC4-96091ADB7CC4}" dt="2018-07-24T13:55:12.097" v="8" actId="2696"/>
        <pc:sldMkLst>
          <pc:docMk/>
          <pc:sldMk cId="1356948175" sldId="325"/>
        </pc:sldMkLst>
      </pc:sldChg>
      <pc:sldChg chg="add">
        <pc:chgData name="David Peterson" userId="2217128b-4eef-47c8-bf04-35d3127f0aa5" providerId="ADAL" clId="{A976E0EC-4971-6642-ADC4-96091ADB7CC4}" dt="2018-07-24T13:55:18.430" v="19"/>
        <pc:sldMkLst>
          <pc:docMk/>
          <pc:sldMk cId="3122949092" sldId="325"/>
        </pc:sldMkLst>
      </pc:sldChg>
      <pc:sldChg chg="modSp">
        <pc:chgData name="David Peterson" userId="2217128b-4eef-47c8-bf04-35d3127f0aa5" providerId="ADAL" clId="{A976E0EC-4971-6642-ADC4-96091ADB7CC4}" dt="2018-07-24T13:59:35.299" v="38" actId="12788"/>
        <pc:sldMkLst>
          <pc:docMk/>
          <pc:sldMk cId="1258832337" sldId="331"/>
        </pc:sldMkLst>
        <pc:spChg chg="mod">
          <ac:chgData name="David Peterson" userId="2217128b-4eef-47c8-bf04-35d3127f0aa5" providerId="ADAL" clId="{A976E0EC-4971-6642-ADC4-96091ADB7CC4}" dt="2018-07-24T13:59:27.744" v="36" actId="20577"/>
          <ac:spMkLst>
            <pc:docMk/>
            <pc:sldMk cId="1258832337" sldId="331"/>
            <ac:spMk id="4" creationId="{00000000-0000-0000-0000-000000000000}"/>
          </ac:spMkLst>
        </pc:spChg>
        <pc:picChg chg="mod">
          <ac:chgData name="David Peterson" userId="2217128b-4eef-47c8-bf04-35d3127f0aa5" providerId="ADAL" clId="{A976E0EC-4971-6642-ADC4-96091ADB7CC4}" dt="2018-07-24T13:59:35.299" v="38" actId="12788"/>
          <ac:picMkLst>
            <pc:docMk/>
            <pc:sldMk cId="1258832337" sldId="331"/>
            <ac:picMk id="2" creationId="{96230937-1854-43D5-B14D-88A3E33E8C3C}"/>
          </ac:picMkLst>
        </pc:picChg>
      </pc:sldChg>
      <pc:sldChg chg="modSp">
        <pc:chgData name="David Peterson" userId="2217128b-4eef-47c8-bf04-35d3127f0aa5" providerId="ADAL" clId="{A976E0EC-4971-6642-ADC4-96091ADB7CC4}" dt="2018-07-24T13:58:23.344" v="30" actId="20577"/>
        <pc:sldMkLst>
          <pc:docMk/>
          <pc:sldMk cId="1024076682" sldId="332"/>
        </pc:sldMkLst>
        <pc:spChg chg="mod">
          <ac:chgData name="David Peterson" userId="2217128b-4eef-47c8-bf04-35d3127f0aa5" providerId="ADAL" clId="{A976E0EC-4971-6642-ADC4-96091ADB7CC4}" dt="2018-07-24T13:58:20.676" v="27" actId="20577"/>
          <ac:spMkLst>
            <pc:docMk/>
            <pc:sldMk cId="1024076682" sldId="332"/>
            <ac:spMk id="3" creationId="{00000000-0000-0000-0000-000000000000}"/>
          </ac:spMkLst>
        </pc:spChg>
        <pc:spChg chg="mod">
          <ac:chgData name="David Peterson" userId="2217128b-4eef-47c8-bf04-35d3127f0aa5" providerId="ADAL" clId="{A976E0EC-4971-6642-ADC4-96091ADB7CC4}" dt="2018-07-24T13:58:23.344" v="30" actId="20577"/>
          <ac:spMkLst>
            <pc:docMk/>
            <pc:sldMk cId="1024076682" sldId="332"/>
            <ac:spMk id="5" creationId="{C3A8645A-917C-498E-843D-76D62190A8D8}"/>
          </ac:spMkLst>
        </pc:spChg>
      </pc:sldChg>
      <pc:sldChg chg="del">
        <pc:chgData name="David Peterson" userId="2217128b-4eef-47c8-bf04-35d3127f0aa5" providerId="ADAL" clId="{A976E0EC-4971-6642-ADC4-96091ADB7CC4}" dt="2018-07-24T13:55:12.103" v="11" actId="2696"/>
        <pc:sldMkLst>
          <pc:docMk/>
          <pc:sldMk cId="3855284013" sldId="333"/>
        </pc:sldMkLst>
      </pc:sldChg>
      <pc:sldChg chg="add modTransition">
        <pc:chgData name="David Peterson" userId="2217128b-4eef-47c8-bf04-35d3127f0aa5" providerId="ADAL" clId="{A976E0EC-4971-6642-ADC4-96091ADB7CC4}" dt="2018-07-24T13:55:18.430" v="19"/>
        <pc:sldMkLst>
          <pc:docMk/>
          <pc:sldMk cId="4009360690" sldId="333"/>
        </pc:sldMkLst>
      </pc:sldChg>
      <pc:sldChg chg="modSp">
        <pc:chgData name="David Peterson" userId="2217128b-4eef-47c8-bf04-35d3127f0aa5" providerId="ADAL" clId="{A976E0EC-4971-6642-ADC4-96091ADB7CC4}" dt="2018-07-24T13:37:17.395" v="5" actId="20577"/>
        <pc:sldMkLst>
          <pc:docMk/>
          <pc:sldMk cId="917616241" sldId="340"/>
        </pc:sldMkLst>
        <pc:spChg chg="mod">
          <ac:chgData name="David Peterson" userId="2217128b-4eef-47c8-bf04-35d3127f0aa5" providerId="ADAL" clId="{A976E0EC-4971-6642-ADC4-96091ADB7CC4}" dt="2018-07-24T13:37:17.395" v="5" actId="20577"/>
          <ac:spMkLst>
            <pc:docMk/>
            <pc:sldMk cId="917616241" sldId="340"/>
            <ac:spMk id="35" creationId="{00000000-0000-0000-0000-000000000000}"/>
          </ac:spMkLst>
        </pc:spChg>
      </pc:sldChg>
      <pc:sldChg chg="add del">
        <pc:chgData name="David Peterson" userId="2217128b-4eef-47c8-bf04-35d3127f0aa5" providerId="ADAL" clId="{A976E0EC-4971-6642-ADC4-96091ADB7CC4}" dt="2018-07-24T13:29:09.251" v="2" actId="2696"/>
        <pc:sldMkLst>
          <pc:docMk/>
          <pc:sldMk cId="15222292" sldId="343"/>
        </pc:sldMkLst>
      </pc:sldChg>
      <pc:sldChg chg="del ord">
        <pc:chgData name="David Peterson" userId="2217128b-4eef-47c8-bf04-35d3127f0aa5" providerId="ADAL" clId="{A976E0EC-4971-6642-ADC4-96091ADB7CC4}" dt="2018-07-24T13:55:12.122" v="18" actId="2696"/>
        <pc:sldMkLst>
          <pc:docMk/>
          <pc:sldMk cId="1995472156" sldId="344"/>
        </pc:sldMkLst>
      </pc:sldChg>
      <pc:sldChg chg="add">
        <pc:chgData name="David Peterson" userId="2217128b-4eef-47c8-bf04-35d3127f0aa5" providerId="ADAL" clId="{A976E0EC-4971-6642-ADC4-96091ADB7CC4}" dt="2018-07-24T13:55:18.430" v="19"/>
        <pc:sldMkLst>
          <pc:docMk/>
          <pc:sldMk cId="2482935303" sldId="344"/>
        </pc:sldMkLst>
      </pc:sldChg>
      <pc:sldChg chg="ord">
        <pc:chgData name="David Peterson" userId="2217128b-4eef-47c8-bf04-35d3127f0aa5" providerId="ADAL" clId="{A976E0EC-4971-6642-ADC4-96091ADB7CC4}" dt="2018-07-24T13:58:02.424" v="26"/>
        <pc:sldMkLst>
          <pc:docMk/>
          <pc:sldMk cId="4242262435" sldId="350"/>
        </pc:sldMkLst>
      </pc:sldChg>
      <pc:sldChg chg="ord">
        <pc:chgData name="David Peterson" userId="2217128b-4eef-47c8-bf04-35d3127f0aa5" providerId="ADAL" clId="{A976E0EC-4971-6642-ADC4-96091ADB7CC4}" dt="2018-07-24T13:57:55.574" v="25"/>
        <pc:sldMkLst>
          <pc:docMk/>
          <pc:sldMk cId="831527634" sldId="351"/>
        </pc:sldMkLst>
      </pc:sldChg>
      <pc:sldChg chg="ord">
        <pc:chgData name="David Peterson" userId="2217128b-4eef-47c8-bf04-35d3127f0aa5" providerId="ADAL" clId="{A976E0EC-4971-6642-ADC4-96091ADB7CC4}" dt="2018-07-24T13:57:52.891" v="24"/>
        <pc:sldMkLst>
          <pc:docMk/>
          <pc:sldMk cId="572751881" sldId="353"/>
        </pc:sldMkLst>
      </pc:sldChg>
      <pc:sldChg chg="del">
        <pc:chgData name="David Peterson" userId="2217128b-4eef-47c8-bf04-35d3127f0aa5" providerId="ADAL" clId="{A976E0EC-4971-6642-ADC4-96091ADB7CC4}" dt="2018-07-24T13:29:11.352" v="3" actId="2696"/>
        <pc:sldMkLst>
          <pc:docMk/>
          <pc:sldMk cId="1016667235" sldId="355"/>
        </pc:sldMkLst>
      </pc:sldChg>
      <pc:sldMasterChg chg="delSldLayout">
        <pc:chgData name="David Peterson" userId="2217128b-4eef-47c8-bf04-35d3127f0aa5" providerId="ADAL" clId="{A976E0EC-4971-6642-ADC4-96091ADB7CC4}" dt="2018-07-24T13:29:11.353" v="4" actId="2696"/>
        <pc:sldMasterMkLst>
          <pc:docMk/>
          <pc:sldMasterMk cId="3118783959" sldId="2147483660"/>
        </pc:sldMasterMkLst>
        <pc:sldLayoutChg chg="del">
          <pc:chgData name="David Peterson" userId="2217128b-4eef-47c8-bf04-35d3127f0aa5" providerId="ADAL" clId="{A976E0EC-4971-6642-ADC4-96091ADB7CC4}" dt="2018-07-24T13:29:11.353" v="4" actId="2696"/>
          <pc:sldLayoutMkLst>
            <pc:docMk/>
            <pc:sldMasterMk cId="3118783959" sldId="2147483660"/>
            <pc:sldLayoutMk cId="115557994" sldId="214748391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0B0F0"/>
              </a:solidFill>
              <a:ln w="19050">
                <a:noFill/>
              </a:ln>
              <a:effectLst/>
            </c:spPr>
            <c:extLst>
              <c:ext xmlns:c16="http://schemas.microsoft.com/office/drawing/2014/chart" uri="{C3380CC4-5D6E-409C-BE32-E72D297353CC}">
                <c16:uniqueId val="{00000001-E2CA-479D-B550-79D1EC48F452}"/>
              </c:ext>
            </c:extLst>
          </c:dPt>
          <c:dPt>
            <c:idx val="1"/>
            <c:bubble3D val="0"/>
            <c:spPr>
              <a:noFill/>
              <a:ln w="19050">
                <a:noFill/>
              </a:ln>
              <a:effectLst/>
            </c:spPr>
            <c:extLst>
              <c:ext xmlns:c16="http://schemas.microsoft.com/office/drawing/2014/chart" uri="{C3380CC4-5D6E-409C-BE32-E72D297353CC}">
                <c16:uniqueId val="{00000003-E2CA-479D-B550-79D1EC48F452}"/>
              </c:ext>
            </c:extLst>
          </c:dPt>
          <c:dPt>
            <c:idx val="2"/>
            <c:bubble3D val="0"/>
            <c:spPr>
              <a:solidFill>
                <a:srgbClr val="00B0F0"/>
              </a:solidFill>
              <a:ln w="19050">
                <a:noFill/>
              </a:ln>
              <a:effectLst/>
            </c:spPr>
            <c:extLst>
              <c:ext xmlns:c16="http://schemas.microsoft.com/office/drawing/2014/chart" uri="{C3380CC4-5D6E-409C-BE32-E72D297353CC}">
                <c16:uniqueId val="{00000005-E2CA-479D-B550-79D1EC48F452}"/>
              </c:ext>
            </c:extLst>
          </c:dPt>
          <c:dPt>
            <c:idx val="3"/>
            <c:bubble3D val="0"/>
            <c:spPr>
              <a:noFill/>
              <a:ln w="19050">
                <a:noFill/>
              </a:ln>
              <a:effectLst/>
            </c:spPr>
            <c:extLst>
              <c:ext xmlns:c16="http://schemas.microsoft.com/office/drawing/2014/chart" uri="{C3380CC4-5D6E-409C-BE32-E72D297353CC}">
                <c16:uniqueId val="{00000007-E2CA-479D-B550-79D1EC48F452}"/>
              </c:ext>
            </c:extLst>
          </c:dPt>
          <c:dPt>
            <c:idx val="4"/>
            <c:bubble3D val="0"/>
            <c:spPr>
              <a:solidFill>
                <a:srgbClr val="00B0F0"/>
              </a:solidFill>
              <a:ln w="19050">
                <a:noFill/>
              </a:ln>
              <a:effectLst/>
            </c:spPr>
            <c:extLst>
              <c:ext xmlns:c16="http://schemas.microsoft.com/office/drawing/2014/chart" uri="{C3380CC4-5D6E-409C-BE32-E72D297353CC}">
                <c16:uniqueId val="{00000009-E2CA-479D-B550-79D1EC48F452}"/>
              </c:ext>
            </c:extLst>
          </c:dPt>
          <c:dPt>
            <c:idx val="5"/>
            <c:bubble3D val="0"/>
            <c:spPr>
              <a:noFill/>
              <a:ln w="19050">
                <a:noFill/>
              </a:ln>
              <a:effectLst/>
            </c:spPr>
            <c:extLst>
              <c:ext xmlns:c16="http://schemas.microsoft.com/office/drawing/2014/chart" uri="{C3380CC4-5D6E-409C-BE32-E72D297353CC}">
                <c16:uniqueId val="{0000000B-E2CA-479D-B550-79D1EC48F452}"/>
              </c:ext>
            </c:extLst>
          </c:dPt>
          <c:dPt>
            <c:idx val="6"/>
            <c:bubble3D val="0"/>
            <c:spPr>
              <a:solidFill>
                <a:srgbClr val="00B0F0"/>
              </a:solidFill>
              <a:ln w="19050">
                <a:noFill/>
              </a:ln>
              <a:effectLst/>
            </c:spPr>
            <c:extLst>
              <c:ext xmlns:c16="http://schemas.microsoft.com/office/drawing/2014/chart" uri="{C3380CC4-5D6E-409C-BE32-E72D297353CC}">
                <c16:uniqueId val="{0000000D-E2CA-479D-B550-79D1EC48F452}"/>
              </c:ext>
            </c:extLst>
          </c:dPt>
          <c:dPt>
            <c:idx val="7"/>
            <c:bubble3D val="0"/>
            <c:spPr>
              <a:noFill/>
              <a:ln w="19050">
                <a:noFill/>
              </a:ln>
              <a:effectLst/>
            </c:spPr>
            <c:extLst>
              <c:ext xmlns:c16="http://schemas.microsoft.com/office/drawing/2014/chart" uri="{C3380CC4-5D6E-409C-BE32-E72D297353CC}">
                <c16:uniqueId val="{0000000F-E2CA-479D-B550-79D1EC48F452}"/>
              </c:ext>
            </c:extLst>
          </c:dPt>
          <c:cat>
            <c:strRef>
              <c:f>Sheet1!$A$2:$A$9</c:f>
              <c:strCache>
                <c:ptCount val="7"/>
                <c:pt idx="0">
                  <c:v>1st Qtr</c:v>
                </c:pt>
                <c:pt idx="2">
                  <c:v>2nd Qtr</c:v>
                </c:pt>
                <c:pt idx="4">
                  <c:v>3rd Qtr</c:v>
                </c:pt>
                <c:pt idx="6">
                  <c:v>4th Qtr</c:v>
                </c:pt>
              </c:strCache>
            </c:strRef>
          </c:cat>
          <c:val>
            <c:numRef>
              <c:f>Sheet1!$B$2:$B$9</c:f>
              <c:numCache>
                <c:formatCode>General</c:formatCode>
                <c:ptCount val="8"/>
                <c:pt idx="0">
                  <c:v>4</c:v>
                </c:pt>
                <c:pt idx="1">
                  <c:v>1</c:v>
                </c:pt>
                <c:pt idx="2">
                  <c:v>4</c:v>
                </c:pt>
                <c:pt idx="3">
                  <c:v>1</c:v>
                </c:pt>
                <c:pt idx="4">
                  <c:v>4</c:v>
                </c:pt>
                <c:pt idx="5">
                  <c:v>1</c:v>
                </c:pt>
                <c:pt idx="6">
                  <c:v>4</c:v>
                </c:pt>
                <c:pt idx="7">
                  <c:v>3</c:v>
                </c:pt>
              </c:numCache>
            </c:numRef>
          </c:val>
          <c:extLst>
            <c:ext xmlns:c16="http://schemas.microsoft.com/office/drawing/2014/chart" uri="{C3380CC4-5D6E-409C-BE32-E72D297353CC}">
              <c16:uniqueId val="{00000010-E2CA-479D-B550-79D1EC48F452}"/>
            </c:ext>
          </c:extLst>
        </c:ser>
        <c:dLbls>
          <c:showLegendKey val="0"/>
          <c:showVal val="0"/>
          <c:showCatName val="0"/>
          <c:showSerName val="0"/>
          <c:showPercent val="0"/>
          <c:showBubbleSize val="0"/>
          <c:showLeaderLines val="1"/>
        </c:dLbls>
        <c:firstSliceAng val="173"/>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7/24/18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7/24/18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840115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7/24/18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121804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Event Hubs is a highly scalable data streaming platform and event ingestion service, capable of receiving and processing millions of events per second. Event Hubs can process and store events, data, or telemetry produced by distributed software and devices. Data sent to an event hub can be transformed and stored using any real-time analytics provider or batching/storage adapters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37568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Azure Relay service facilitates hybrid applications by enabling you to securely expose services that reside within a corporate enterprise network to the public cloud, without having to open a firewall connection, or require intrusive changes to a corporate network infrastructure. Relay supports a variety of different transport protocols and web services standards.</a:t>
            </a:r>
          </a:p>
          <a:p>
            <a:r>
              <a:rPr lang="en-US" sz="1200" b="0" i="0" kern="1200" dirty="0">
                <a:solidFill>
                  <a:schemeClr val="tx1"/>
                </a:solidFill>
                <a:effectLst/>
                <a:latin typeface="+mn-lt"/>
                <a:ea typeface="+mn-ea"/>
                <a:cs typeface="+mn-cs"/>
              </a:rPr>
              <a:t>Windows Communication Foundation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432199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531168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497261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3351658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566940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17</a:t>
            </a:fld>
            <a:endParaRPr lang="en-US"/>
          </a:p>
        </p:txBody>
      </p:sp>
    </p:spTree>
    <p:extLst>
      <p:ext uri="{BB962C8B-B14F-4D97-AF65-F5344CB8AC3E}">
        <p14:creationId xmlns:p14="http://schemas.microsoft.com/office/powerpoint/2010/main" val="1327057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02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Connect, monitor, and manage billions of IoT assets</a:t>
            </a:r>
          </a:p>
          <a:p>
            <a:r>
              <a:rPr lang="en-US" sz="1200" b="0" i="0" kern="1200" dirty="0">
                <a:solidFill>
                  <a:schemeClr val="tx1"/>
                </a:solidFill>
                <a:effectLst/>
                <a:latin typeface="+mn-lt"/>
                <a:ea typeface="+mn-ea"/>
                <a:cs typeface="+mn-cs"/>
              </a:rPr>
              <a:t>Get started quickly</a:t>
            </a:r>
          </a:p>
          <a:p>
            <a:r>
              <a:rPr lang="en-US" sz="1200" b="0" i="0" kern="1200" dirty="0">
                <a:solidFill>
                  <a:schemeClr val="tx1"/>
                </a:solidFill>
                <a:effectLst/>
                <a:latin typeface="+mn-lt"/>
                <a:ea typeface="+mn-ea"/>
                <a:cs typeface="+mn-cs"/>
              </a:rPr>
              <a:t>Register and provision IoT devices automatically</a:t>
            </a:r>
          </a:p>
          <a:p>
            <a:r>
              <a:rPr lang="en-US" sz="1200" b="0" i="0" kern="1200" dirty="0">
                <a:solidFill>
                  <a:schemeClr val="tx1"/>
                </a:solidFill>
                <a:effectLst/>
                <a:latin typeface="+mn-lt"/>
                <a:ea typeface="+mn-ea"/>
                <a:cs typeface="+mn-cs"/>
              </a:rPr>
              <a:t>Connect and manage billions of IoT devices and assets</a:t>
            </a:r>
          </a:p>
          <a:p>
            <a:r>
              <a:rPr lang="en-US" sz="1200" b="0" i="0" kern="1200" dirty="0">
                <a:solidFill>
                  <a:schemeClr val="tx1"/>
                </a:solidFill>
                <a:effectLst/>
                <a:latin typeface="+mn-lt"/>
                <a:ea typeface="+mn-ea"/>
                <a:cs typeface="+mn-cs"/>
              </a:rPr>
              <a:t>Establish reliable, bi-directional communication</a:t>
            </a:r>
          </a:p>
          <a:p>
            <a:r>
              <a:rPr lang="en-US" sz="1200" b="0" i="0" kern="1200" dirty="0">
                <a:solidFill>
                  <a:schemeClr val="tx1"/>
                </a:solidFill>
                <a:effectLst/>
                <a:latin typeface="+mn-lt"/>
                <a:ea typeface="+mn-ea"/>
                <a:cs typeface="+mn-cs"/>
              </a:rPr>
              <a:t>Enhance the security of your IoT solutions</a:t>
            </a:r>
          </a:p>
          <a:p>
            <a:r>
              <a:rPr lang="en-US" sz="1200" b="0" i="0" kern="1200" dirty="0">
                <a:solidFill>
                  <a:schemeClr val="tx1"/>
                </a:solidFill>
                <a:effectLst/>
                <a:latin typeface="+mn-lt"/>
                <a:ea typeface="+mn-ea"/>
                <a:cs typeface="+mn-cs"/>
              </a:rPr>
              <a:t>Ingest real-time data and upload files to the cloud</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196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29 comprehensive collection of intelligent and knowledge API to build smarter APPS </a:t>
            </a:r>
          </a:p>
          <a:p>
            <a:r>
              <a:rPr lang="en-US" dirty="0"/>
              <a:t>Available across platform</a:t>
            </a:r>
          </a:p>
          <a:p>
            <a:r>
              <a:rPr lang="en-US" dirty="0"/>
              <a:t>Easy integration with your experience </a:t>
            </a:r>
          </a:p>
          <a:p>
            <a:r>
              <a:rPr lang="en-US" dirty="0"/>
              <a:t>No background Machine learning </a:t>
            </a:r>
          </a:p>
        </p:txBody>
      </p:sp>
      <p:sp>
        <p:nvSpPr>
          <p:cNvPr id="4" name="Slide Number Placeholder 3"/>
          <p:cNvSpPr>
            <a:spLocks noGrp="1"/>
          </p:cNvSpPr>
          <p:nvPr>
            <p:ph type="sldNum" sz="quarter" idx="10"/>
          </p:nvPr>
        </p:nvSpPr>
        <p:spPr/>
        <p:txBody>
          <a:bodyPr/>
          <a:lstStyle/>
          <a:p>
            <a:fld id="{4CFD207A-07DF-40AD-A916-9872E089CE7A}" type="slidenum">
              <a:rPr lang="en-US" smtClean="0"/>
              <a:t>2</a:t>
            </a:fld>
            <a:endParaRPr lang="en-US"/>
          </a:p>
        </p:txBody>
      </p:sp>
    </p:spTree>
    <p:extLst>
      <p:ext uri="{BB962C8B-B14F-4D97-AF65-F5344CB8AC3E}">
        <p14:creationId xmlns:p14="http://schemas.microsoft.com/office/powerpoint/2010/main" val="251235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Extend cloud intelligence to edge devices</a:t>
            </a:r>
          </a:p>
          <a:p>
            <a:r>
              <a:rPr lang="en-US" sz="1200" b="0" i="0" kern="1200" dirty="0">
                <a:solidFill>
                  <a:schemeClr val="tx1"/>
                </a:solidFill>
                <a:effectLst/>
                <a:latin typeface="+mn-lt"/>
                <a:ea typeface="+mn-ea"/>
                <a:cs typeface="+mn-cs"/>
              </a:rPr>
              <a:t>Run artificial intelligence at the edge</a:t>
            </a:r>
          </a:p>
          <a:p>
            <a:r>
              <a:rPr lang="en-US" sz="1200" b="0" i="0" kern="1200" dirty="0">
                <a:solidFill>
                  <a:schemeClr val="tx1"/>
                </a:solidFill>
                <a:effectLst/>
                <a:latin typeface="+mn-lt"/>
                <a:ea typeface="+mn-ea"/>
                <a:cs typeface="+mn-cs"/>
              </a:rPr>
              <a:t>Perform edge analytics</a:t>
            </a:r>
          </a:p>
          <a:p>
            <a:r>
              <a:rPr lang="en-US" sz="1200" b="0" i="0" kern="1200" dirty="0">
                <a:solidFill>
                  <a:schemeClr val="tx1"/>
                </a:solidFill>
                <a:effectLst/>
                <a:latin typeface="+mn-lt"/>
                <a:ea typeface="+mn-ea"/>
                <a:cs typeface="+mn-cs"/>
              </a:rPr>
              <a:t>Deploy IoT solutions from cloud to edge</a:t>
            </a:r>
          </a:p>
          <a:p>
            <a:r>
              <a:rPr lang="en-US" sz="1200" b="0" i="0" kern="1200" dirty="0">
                <a:solidFill>
                  <a:schemeClr val="tx1"/>
                </a:solidFill>
                <a:effectLst/>
                <a:latin typeface="+mn-lt"/>
                <a:ea typeface="+mn-ea"/>
                <a:cs typeface="+mn-cs"/>
              </a:rPr>
              <a:t>Manage devices centrally from the cloud</a:t>
            </a:r>
          </a:p>
          <a:p>
            <a:r>
              <a:rPr lang="en-US" sz="1200" b="0" i="0" kern="1200" dirty="0">
                <a:solidFill>
                  <a:schemeClr val="tx1"/>
                </a:solidFill>
                <a:effectLst/>
                <a:latin typeface="+mn-lt"/>
                <a:ea typeface="+mn-ea"/>
                <a:cs typeface="+mn-cs"/>
              </a:rPr>
              <a:t>Operate with offline and intermittent connectivity</a:t>
            </a:r>
          </a:p>
          <a:p>
            <a:r>
              <a:rPr lang="en-US" sz="1200" b="0" i="0" kern="1200" dirty="0">
                <a:solidFill>
                  <a:schemeClr val="tx1"/>
                </a:solidFill>
                <a:effectLst/>
                <a:latin typeface="+mn-lt"/>
                <a:ea typeface="+mn-ea"/>
                <a:cs typeface="+mn-cs"/>
              </a:rPr>
              <a:t>Enable real-time decisions</a:t>
            </a:r>
          </a:p>
          <a:p>
            <a:r>
              <a:rPr lang="en-US" sz="1200" b="0" i="0" kern="1200" dirty="0">
                <a:solidFill>
                  <a:schemeClr val="tx1"/>
                </a:solidFill>
                <a:effectLst/>
                <a:latin typeface="+mn-lt"/>
                <a:ea typeface="+mn-ea"/>
                <a:cs typeface="+mn-cs"/>
              </a:rPr>
              <a:t>Connect new and legacy devices</a:t>
            </a:r>
          </a:p>
          <a:p>
            <a:r>
              <a:rPr lang="en-US" sz="1200" b="0" i="0" kern="1200" dirty="0">
                <a:solidFill>
                  <a:schemeClr val="tx1"/>
                </a:solidFill>
                <a:effectLst/>
                <a:latin typeface="+mn-lt"/>
                <a:ea typeface="+mn-ea"/>
                <a:cs typeface="+mn-cs"/>
              </a:rPr>
              <a:t>Reduce bandwidth costs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479571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on-demand real-time analytics service to power intelligent action</a:t>
            </a:r>
          </a:p>
          <a:p>
            <a:r>
              <a:rPr lang="en-US" sz="1200" b="0" i="0" kern="1200" dirty="0">
                <a:solidFill>
                  <a:schemeClr val="tx1"/>
                </a:solidFill>
                <a:effectLst/>
                <a:latin typeface="+mn-lt"/>
                <a:ea typeface="+mn-ea"/>
                <a:cs typeface="+mn-cs"/>
              </a:rPr>
              <a:t>Easily develop and run massively parallel real-time analytics on multiple IoT or non-IoT streams of data using simple SQL like language. Use custom code for advanced scenarios. With no infrastructure to manage, you can process data on-demand, scale instantly, and only pay per job.</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186274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Time Series Insights</a:t>
            </a:r>
          </a:p>
          <a:p>
            <a:r>
              <a:rPr lang="en-US" sz="1200" b="0" i="0" kern="1200" dirty="0">
                <a:solidFill>
                  <a:schemeClr val="tx1"/>
                </a:solidFill>
                <a:effectLst/>
                <a:latin typeface="+mn-lt"/>
                <a:ea typeface="+mn-ea"/>
                <a:cs typeface="+mn-cs"/>
              </a:rPr>
              <a:t>The best platform for storing and managing time-series data</a:t>
            </a:r>
          </a:p>
          <a:p>
            <a:r>
              <a:rPr lang="en-US" sz="1200" b="0" i="0" kern="1200" dirty="0">
                <a:solidFill>
                  <a:schemeClr val="tx1"/>
                </a:solidFill>
                <a:effectLst/>
                <a:latin typeface="+mn-lt"/>
                <a:ea typeface="+mn-ea"/>
                <a:cs typeface="+mn-cs"/>
              </a:rPr>
              <a:t>Azure Time Series Insights is a fully managed analytics, storage, and visualization service for managing IoT-scale time-series data in the cloud. It provides massively scalable time-series data storage and enables you to explore and analyze billions of events streaming in from all over the world in seconds. Use Time Series Insights to store and manage terabytes of time-series data, explore and visualize billions of events simultaneously, conduct root-cause analysis, and to compare multiple sites and assets.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240175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578026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437361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5971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Functions can be triggered in many ways, including a pre-defined time by leveraging CRON expressions, by changes in Azure Storage Blob containers, changes to Azure Queues, messages from Service Bus, and HTTP triggers. </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5536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35247509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2547356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99882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Capture tweets from twitter or comments from Facebook and Figure out the sentiment of the tweets.</a:t>
            </a:r>
          </a:p>
          <a:p>
            <a:endParaRPr lang="en-US" sz="1200" b="0" i="0" kern="1200" dirty="0">
              <a:solidFill>
                <a:schemeClr val="tx1"/>
              </a:solidFill>
              <a:effectLst/>
              <a:latin typeface="+mn-lt"/>
              <a:ea typeface="+mn-ea"/>
              <a:cs typeface="+mn-cs"/>
            </a:endParaRPr>
          </a:p>
          <a:p>
            <a:r>
              <a:rPr lang="en-US" dirty="0"/>
              <a:t>https://blogs.msdn.microsoft.com/biblog/2016/11/01/build-social-sentiment-analysis-solution-using-microsoft-azure-services/</a:t>
            </a:r>
          </a:p>
        </p:txBody>
      </p:sp>
      <p:sp>
        <p:nvSpPr>
          <p:cNvPr id="4" name="Slide Number Placeholder 3"/>
          <p:cNvSpPr>
            <a:spLocks noGrp="1"/>
          </p:cNvSpPr>
          <p:nvPr>
            <p:ph type="sldNum" sz="quarter" idx="10"/>
          </p:nvPr>
        </p:nvSpPr>
        <p:spPr/>
        <p:txBody>
          <a:bodyPr/>
          <a:lstStyle/>
          <a:p>
            <a:fld id="{4CFD207A-07DF-40AD-A916-9872E089CE7A}" type="slidenum">
              <a:rPr lang="en-US" smtClean="0"/>
              <a:t>3</a:t>
            </a:fld>
            <a:endParaRPr lang="en-US"/>
          </a:p>
        </p:txBody>
      </p:sp>
    </p:spTree>
    <p:extLst>
      <p:ext uri="{BB962C8B-B14F-4D97-AF65-F5344CB8AC3E}">
        <p14:creationId xmlns:p14="http://schemas.microsoft.com/office/powerpoint/2010/main" val="2496080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461947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A53FF0-7B1B-416C-B787-13C708769B0A}" type="datetime1">
              <a:rPr lang="en-US" smtClean="0">
                <a:solidFill>
                  <a:prstClr val="black"/>
                </a:solidFill>
              </a:rPr>
              <a:pPr/>
              <a:t>7/24/18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747826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26800855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3C833-3849-4B9D-B009-7F716A8E14B2}"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7/24/18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3295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Build, connect, deploy, and manage intelligent bots to interact naturally with your users on websites, apps, Cortana, Microsoft Teams, Skype, Slack, Facebook Messenger, and more. Get started quickly with a complete bot-building environment. You’ll pay only for what you use.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3392286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This Informational Bot can answer questions defined in a knowledge set or FAQ using Cognitive Services </a:t>
            </a:r>
            <a:r>
              <a:rPr lang="en-US" sz="1200" b="0" i="0" kern="1200" dirty="0" err="1">
                <a:solidFill>
                  <a:schemeClr val="tx1"/>
                </a:solidFill>
                <a:effectLst/>
                <a:latin typeface="+mn-lt"/>
                <a:ea typeface="+mn-ea"/>
                <a:cs typeface="+mn-cs"/>
              </a:rPr>
              <a:t>QnA</a:t>
            </a:r>
            <a:r>
              <a:rPr lang="en-US" sz="1200" b="0" i="0" kern="1200" dirty="0">
                <a:solidFill>
                  <a:schemeClr val="tx1"/>
                </a:solidFill>
                <a:effectLst/>
                <a:latin typeface="+mn-lt"/>
                <a:ea typeface="+mn-ea"/>
                <a:cs typeface="+mn-cs"/>
              </a:rPr>
              <a:t> Maker and answer more open-ended questions using Azure Search</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363506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1433242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723724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Bus is a multi-tenant cloud service</a:t>
            </a:r>
          </a:p>
          <a:p>
            <a:r>
              <a:rPr lang="en-US" sz="1200" b="0" i="0" kern="1200" dirty="0">
                <a:solidFill>
                  <a:schemeClr val="tx1"/>
                </a:solidFill>
                <a:effectLst/>
                <a:latin typeface="+mn-lt"/>
                <a:ea typeface="+mn-ea"/>
                <a:cs typeface="+mn-cs"/>
              </a:rPr>
              <a:t>Microsoft Azure Service Bus is a reliable information delivery service. The purpose of this service is to make communication easier. When two or more parties want to exchange information, they need a communication facilitator.</a:t>
            </a:r>
          </a:p>
          <a:p>
            <a:r>
              <a:rPr lang="en-US" sz="1200" dirty="0">
                <a:solidFill>
                  <a:srgbClr val="5F5F5F">
                    <a:alpha val="99000"/>
                  </a:srgbClr>
                </a:solidFill>
                <a:latin typeface="Segoe UI"/>
              </a:rPr>
              <a:t>AMQP </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Advanced Message Queuing Protocol</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121868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7/24/18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3030784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5.emf"/><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slideMaster" Target="../slideMasters/slideMaster7.xml"/><Relationship Id="rId4" Type="http://schemas.openxmlformats.org/officeDocument/2006/relationships/tags" Target="../tags/tag3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xml"/><Relationship Id="rId1" Type="http://schemas.openxmlformats.org/officeDocument/2006/relationships/vmlDrawing" Target="../drawings/vmlDrawing34.vml"/><Relationship Id="rId5" Type="http://schemas.openxmlformats.org/officeDocument/2006/relationships/image" Target="../media/image5.emf"/><Relationship Id="rId4" Type="http://schemas.openxmlformats.org/officeDocument/2006/relationships/oleObject" Target="../embeddings/oleObject34.bin"/></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11.xml"/><Relationship Id="rId4" Type="http://schemas.openxmlformats.org/officeDocument/2006/relationships/image" Target="../media/image29.pn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emf"/><Relationship Id="rId4" Type="http://schemas.openxmlformats.org/officeDocument/2006/relationships/oleObject" Target="../embeddings/oleObject13.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emf"/><Relationship Id="rId4" Type="http://schemas.openxmlformats.org/officeDocument/2006/relationships/oleObject" Target="../embeddings/oleObject15.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emf"/><Relationship Id="rId4" Type="http://schemas.openxmlformats.org/officeDocument/2006/relationships/oleObject" Target="../embeddings/oleObject16.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5.emf"/><Relationship Id="rId4" Type="http://schemas.openxmlformats.org/officeDocument/2006/relationships/oleObject" Target="../embeddings/oleObject20.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5.emf"/><Relationship Id="rId4" Type="http://schemas.openxmlformats.org/officeDocument/2006/relationships/oleObject" Target="../embeddings/oleObject21.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5.emf"/><Relationship Id="rId4" Type="http://schemas.openxmlformats.org/officeDocument/2006/relationships/oleObject" Target="../embeddings/oleObject22.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5.emf"/><Relationship Id="rId4" Type="http://schemas.openxmlformats.org/officeDocument/2006/relationships/oleObject" Target="../embeddings/oleObject23.bin"/></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6.xml"/><Relationship Id="rId7" Type="http://schemas.openxmlformats.org/officeDocument/2006/relationships/image" Target="../media/image10.png"/><Relationship Id="rId2" Type="http://schemas.openxmlformats.org/officeDocument/2006/relationships/tags" Target="../tags/tag24.xml"/><Relationship Id="rId1" Type="http://schemas.openxmlformats.org/officeDocument/2006/relationships/vmlDrawing" Target="../drawings/vmlDrawing24.vml"/><Relationship Id="rId6" Type="http://schemas.openxmlformats.org/officeDocument/2006/relationships/image" Target="../media/image9.png"/><Relationship Id="rId5" Type="http://schemas.openxmlformats.org/officeDocument/2006/relationships/image" Target="../media/image5.emf"/><Relationship Id="rId10" Type="http://schemas.openxmlformats.org/officeDocument/2006/relationships/image" Target="../media/image13.png"/><Relationship Id="rId4" Type="http://schemas.openxmlformats.org/officeDocument/2006/relationships/oleObject" Target="../embeddings/oleObject24.bin"/><Relationship Id="rId9"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5.emf"/><Relationship Id="rId4" Type="http://schemas.openxmlformats.org/officeDocument/2006/relationships/oleObject" Target="../embeddings/oleObject25.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5.emf"/><Relationship Id="rId4" Type="http://schemas.openxmlformats.org/officeDocument/2006/relationships/oleObject" Target="../embeddings/oleObject26.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5.emf"/><Relationship Id="rId4" Type="http://schemas.openxmlformats.org/officeDocument/2006/relationships/oleObject" Target="../embeddings/oleObject27.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5.emf"/><Relationship Id="rId4" Type="http://schemas.openxmlformats.org/officeDocument/2006/relationships/oleObject" Target="../embeddings/oleObject28.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5.emf"/><Relationship Id="rId4" Type="http://schemas.openxmlformats.org/officeDocument/2006/relationships/oleObject" Target="../embeddings/oleObject29.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5.emf"/><Relationship Id="rId4" Type="http://schemas.openxmlformats.org/officeDocument/2006/relationships/oleObject" Target="../embeddings/oleObject30.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5.emf"/><Relationship Id="rId4" Type="http://schemas.openxmlformats.org/officeDocument/2006/relationships/oleObject" Target="../embeddings/oleObject31.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4.png"/><Relationship Id="rId5" Type="http://schemas.openxmlformats.org/officeDocument/2006/relationships/image" Target="../media/image5.emf"/><Relationship Id="rId4" Type="http://schemas.openxmlformats.org/officeDocument/2006/relationships/oleObject" Target="../embeddings/oleObject32.bin"/></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9166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835748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28053323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32561449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14158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sz="5397"/>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1130822"/>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390" indent="-40306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28" indent="-3459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44" indent="-33641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902175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687015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3793"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a:t>Click to add subtitle</a:t>
            </a:r>
          </a:p>
        </p:txBody>
      </p:sp>
    </p:spTree>
    <p:extLst>
      <p:ext uri="{BB962C8B-B14F-4D97-AF65-F5344CB8AC3E}">
        <p14:creationId xmlns:p14="http://schemas.microsoft.com/office/powerpoint/2010/main" val="417826018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2497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481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dirty="0">
                <a:solidFill>
                  <a:srgbClr val="00B0F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575292925"/>
      </p:ext>
    </p:extLst>
  </p:cSld>
  <p:clrMapOvr>
    <a:masterClrMapping/>
  </p:clrMapOvr>
  <p:transitio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1038746"/>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271571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0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39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781041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21509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74046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626848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6099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22428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14271025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a:solidFill>
                  <a:srgbClr val="505050"/>
                </a:solidFill>
              </a:rPr>
              <a:t>Microsoft Confidential</a:t>
            </a: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5680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04248188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2500467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a:solidFill>
                  <a:prstClr val="white"/>
                </a:solidFill>
                <a:cs typeface="Arial"/>
              </a:rPr>
              <a:t>Microsoft Confidential</a:t>
            </a:r>
            <a:endParaRPr lang="en-US" dirty="0">
              <a:solidFill>
                <a:prstClr val="white"/>
              </a:solidFill>
              <a:cs typeface="Arial"/>
            </a:endParaRPr>
          </a:p>
        </p:txBody>
      </p:sp>
    </p:spTree>
    <p:extLst>
      <p:ext uri="{BB962C8B-B14F-4D97-AF65-F5344CB8AC3E}">
        <p14:creationId xmlns:p14="http://schemas.microsoft.com/office/powerpoint/2010/main" val="375073472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4974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349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3495"/>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6580"/>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48525" y="470068"/>
            <a:ext cx="1648360" cy="353933"/>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624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042235"/>
            <a:ext cx="1613565" cy="345698"/>
          </a:xfrm>
          <a:prstGeom prst="rect">
            <a:avLst/>
          </a:prstGeom>
        </p:spPr>
      </p:pic>
    </p:spTree>
    <p:extLst>
      <p:ext uri="{BB962C8B-B14F-4D97-AF65-F5344CB8AC3E}">
        <p14:creationId xmlns:p14="http://schemas.microsoft.com/office/powerpoint/2010/main" val="57908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10226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507510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9107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83847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2866527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1126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44778307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68478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56319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414804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9083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795131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828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15847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33754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92578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719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254256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60996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0117781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5541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68671727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049599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280093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extLst>
      <p:ext uri="{BB962C8B-B14F-4D97-AF65-F5344CB8AC3E}">
        <p14:creationId xmlns:p14="http://schemas.microsoft.com/office/powerpoint/2010/main" val="36923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535177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1205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4843051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7/24/18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859201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7/24/18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521807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7/24/18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3168386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378589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735770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5196673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322062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71675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804065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579538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70763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084549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929563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6274830"/>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315219060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43376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95735873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0632233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110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2871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429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28229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76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901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2418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150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303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0754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517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6953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10220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3593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70877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0964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3165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00852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77437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54212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880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41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8493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31311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1746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49743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9"/>
            <a:ext cx="2743200" cy="365125"/>
          </a:xfrm>
          <a:prstGeom prst="rect">
            <a:avLst/>
          </a:prstGeom>
        </p:spPr>
        <p:txBody>
          <a:bodyPr vert="horz" lIns="91440" tIns="45720" rIns="91440" bIns="45720" rtlCol="0" anchor="ctr"/>
          <a:lstStyle>
            <a:lvl1pPr algn="r">
              <a:defRPr sz="1176">
                <a:solidFill>
                  <a:srgbClr val="808080"/>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104713689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Slide Number Placeholder 2"/>
          <p:cNvSpPr txBox="1">
            <a:spLocks/>
          </p:cNvSpPr>
          <p:nvPr userDrawn="1"/>
        </p:nvSpPr>
        <p:spPr>
          <a:xfrm>
            <a:off x="9448800" y="6492876"/>
            <a:ext cx="2743200" cy="365125"/>
          </a:xfrm>
          <a:prstGeom prst="rect">
            <a:avLst/>
          </a:prstGeom>
        </p:spPr>
        <p:txBody>
          <a:bodyPr vert="horz" lIns="89642" tIns="44821" rIns="89642" bIns="44821" rtlCol="0" anchor="ctr"/>
          <a:lstStyle>
            <a:defPPr>
              <a:defRPr lang="en-US"/>
            </a:defPPr>
            <a:lvl1pPr marL="0" algn="r" defTabSz="932742" rtl="0" eaLnBrk="1" latinLnBrk="0" hangingPunct="1">
              <a:defRPr sz="1224"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176"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IN" sz="117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2294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176">
                <a:solidFill>
                  <a:srgbClr val="808080"/>
                </a:solidFill>
              </a:defRPr>
            </a:lvl1pPr>
          </a:lstStyle>
          <a:p>
            <a:pPr defTabSz="914225"/>
            <a:fld id="{A34B8C21-472C-43AD-8B9F-5964D09AB204}" type="slidenum">
              <a:rPr lang="en-IN" smtClean="0"/>
              <a:pPr defTabSz="914225"/>
              <a:t>‹#›</a:t>
            </a:fld>
            <a:endParaRPr lang="en-IN" dirty="0"/>
          </a:p>
        </p:txBody>
      </p:sp>
      <p:sp>
        <p:nvSpPr>
          <p:cNvPr id="8" name="Title 7"/>
          <p:cNvSpPr>
            <a:spLocks noGrp="1"/>
          </p:cNvSpPr>
          <p:nvPr>
            <p:ph type="title" hasCustomPrompt="1"/>
          </p:nvPr>
        </p:nvSpPr>
        <p:spPr>
          <a:xfrm>
            <a:off x="128016" y="73153"/>
            <a:ext cx="12070080" cy="899665"/>
          </a:xfrm>
        </p:spPr>
        <p:txBody>
          <a:bodyPr lIns="91440" tIns="45720" rIns="91440" bIns="45720" anchor="b"/>
          <a:lstStyle>
            <a:lvl1pPr>
              <a:defRPr kumimoji="0" lang="en-US" sz="4400" b="0" i="0" u="none" strike="noStrike" kern="1200" cap="none" spc="0" normalizeH="0" baseline="0" dirty="0">
                <a:ln>
                  <a:noFill/>
                </a:ln>
                <a:solidFill>
                  <a:srgbClr val="282828"/>
                </a:solidFill>
                <a:effectLst/>
                <a:uLnTx/>
                <a:uFillTx/>
                <a:latin typeface="+mj-lt"/>
                <a:ea typeface="+mn-ea"/>
                <a:cs typeface="Segoe UI" pitchFamily="34" charset="0"/>
              </a:defRPr>
            </a:lvl1pPr>
          </a:lstStyle>
          <a:p>
            <a:pPr marL="0" marR="0" lvl="0" indent="0" algn="l" defTabSz="913830" rtl="0" eaLnBrk="1" fontAlgn="auto" latinLnBrk="0" hangingPunct="1">
              <a:lnSpc>
                <a:spcPct val="90000"/>
              </a:lnSpc>
              <a:spcBef>
                <a:spcPct val="20000"/>
              </a:spcBef>
              <a:spcAft>
                <a:spcPts val="0"/>
              </a:spcAft>
              <a:buClrTx/>
              <a:buSzPct val="90000"/>
              <a:buFontTx/>
              <a:buNone/>
              <a:tabLst/>
            </a:pPr>
            <a:r>
              <a:rPr lang="en-US" dirty="0"/>
              <a:t>Master Title | Sub-Title</a:t>
            </a:r>
          </a:p>
        </p:txBody>
      </p:sp>
    </p:spTree>
    <p:extLst>
      <p:ext uri="{BB962C8B-B14F-4D97-AF65-F5344CB8AC3E}">
        <p14:creationId xmlns:p14="http://schemas.microsoft.com/office/powerpoint/2010/main" val="309576082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8770929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826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4448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5980578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7609160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0031233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939770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3326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5584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899002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64720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716773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082326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30440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72776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849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709056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27882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836649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97072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675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85772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0730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40068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934068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EFEFEF"/>
              </a:solidFill>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1961" kern="0" spc="-49">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266976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134215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6687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55077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09636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598" tIns="44799" rIns="89598" bIns="4479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917880"/>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6" y="1008624"/>
            <a:ext cx="11655835" cy="718466"/>
          </a:xfrm>
          <a:noFill/>
        </p:spPr>
        <p:txBody>
          <a:bodyPr lIns="146290" tIns="109717" rIns="146290" bIns="109717">
            <a:noAutofit/>
          </a:bodyPr>
          <a:lstStyle>
            <a:lvl1pPr marL="0" indent="0">
              <a:spcBef>
                <a:spcPts val="0"/>
              </a:spcBef>
              <a:buNone/>
              <a:defRPr sz="2744"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29985182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1_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69240" y="1287675"/>
            <a:ext cx="5541224"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5881251" y="1287676"/>
            <a:ext cx="5539905"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935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28778871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12201527" cy="9960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081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55900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9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2"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EFEFE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01199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369274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43282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6" indent="0">
              <a:buNone/>
              <a:defRPr/>
            </a:lvl3pPr>
            <a:lvl4pPr marL="457112" indent="0">
              <a:buNone/>
              <a:defRPr/>
            </a:lvl4pPr>
            <a:lvl5pPr marL="6856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7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94277"/>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7041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48120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469394"/>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51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29038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564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133"/>
            <a:fld id="{0A164282-434E-41D4-9582-783D542A7B68}" type="slidenum">
              <a:rPr lang="en-US" smtClean="0">
                <a:solidFill>
                  <a:srgbClr val="FFFFFF"/>
                </a:solidFill>
              </a:rPr>
              <a:pPr defTabSz="914133"/>
              <a:t>‹#›</a:t>
            </a:fld>
            <a:endParaRPr lang="en-US" dirty="0">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8478478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813958"/>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71253009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65199"/>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16411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9"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827318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3"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33894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7"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73221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1"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356191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5"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20472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69"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3200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19387065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1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65020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356482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6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70978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8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3364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4603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3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8484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61"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2803598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8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9375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0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23694317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3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0445949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5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377422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8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1342820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0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6814093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52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17466374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53"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31007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577" name="think-cell Slide" r:id="rId4" imgW="6350000" imgH="6350000" progId="">
                  <p:embed/>
                </p:oleObj>
              </mc:Choice>
              <mc:Fallback>
                <p:oleObj name="think-cell Slide" r:id="rId4" imgW="6350000" imgH="635000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82481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560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1374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662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7375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764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79850675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867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bg1"/>
                </a:solidFill>
              </a:defRPr>
            </a:lvl1pPr>
          </a:lstStyle>
          <a:p>
            <a:r>
              <a:rPr lang="en-US" dirty="0"/>
              <a:t>Video title</a:t>
            </a:r>
          </a:p>
        </p:txBody>
      </p:sp>
    </p:spTree>
    <p:extLst>
      <p:ext uri="{BB962C8B-B14F-4D97-AF65-F5344CB8AC3E}">
        <p14:creationId xmlns:p14="http://schemas.microsoft.com/office/powerpoint/2010/main" val="175333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9697"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282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5783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2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29515756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74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29313743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769" name="think-cell Slide" r:id="rId4" imgW="6350000" imgH="6350000" progId="">
                  <p:embed/>
                </p:oleObj>
              </mc:Choice>
              <mc:Fallback>
                <p:oleObj name="think-cell Slide" r:id="rId4" imgW="6350000" imgH="635000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38390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755233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9536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1389481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50502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12685853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371020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1651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theme" Target="../theme/theme10.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theme" Target="../theme/theme11.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theme" Target="../theme/theme4.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5.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tags" Target="../tags/tag1.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vmlDrawing" Target="../drawings/vmlDrawing1.v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6.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image" Target="../media/image5.emf"/><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oleObject" Target="../embeddings/oleObject1.bin"/><Relationship Id="rId8"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image" Target="../media/image15.pn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theme" Target="../theme/theme7.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8.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image" Target="../media/image21.png"/><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
        <p:nvSpPr>
          <p:cNvPr id="3" name="TextBox 2">
            <a:extLst>
              <a:ext uri="{FF2B5EF4-FFF2-40B4-BE49-F238E27FC236}">
                <a16:creationId xmlns:a16="http://schemas.microsoft.com/office/drawing/2014/main" id="{E7FAE9CD-C249-492B-9442-3165A1A25598}"/>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7/24/18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029446366"/>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168910380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 id="2147483919" r:id="rId29"/>
    <p:sldLayoutId id="2147483920" r:id="rId30"/>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26647"/>
            <a:ext cx="10515600" cy="119575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55262"/>
            <a:ext cx="10515600" cy="47595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F0568AA2-4C6B-4DE7-A5F1-F06FF39C7CAA}"/>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74492204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89117511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859"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94354"/>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6582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70" baseline="0">
          <a:gradFill>
            <a:gsLst>
              <a:gs pos="1250">
                <a:schemeClr val="tx1"/>
              </a:gs>
              <a:gs pos="100000">
                <a:schemeClr val="tx1"/>
              </a:gs>
            </a:gsLst>
            <a:lin ang="5400000" scaled="0"/>
          </a:gradFill>
          <a:latin typeface="+mj-lt"/>
          <a:ea typeface="+mn-ea"/>
          <a:cs typeface="+mn-cs"/>
        </a:defRPr>
      </a:lvl1pPr>
      <a:lvl2pPr marL="33972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573090"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79851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353" kern="1200" spc="0" baseline="0">
          <a:gradFill>
            <a:gsLst>
              <a:gs pos="1250">
                <a:schemeClr val="tx1"/>
              </a:gs>
              <a:gs pos="100000">
                <a:schemeClr val="tx1"/>
              </a:gs>
            </a:gsLst>
            <a:lin ang="5400000" scaled="0"/>
          </a:gradFill>
          <a:latin typeface="+mn-lt"/>
          <a:ea typeface="+mn-ea"/>
          <a:cs typeface="+mn-cs"/>
        </a:defRPr>
      </a:lvl4pPr>
      <a:lvl5pPr marL="1030292"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5" name="think-cell Slide" r:id="rId35" imgW="6350000" imgH="6350000" progId="">
                  <p:embed/>
                </p:oleObj>
              </mc:Choice>
              <mc:Fallback>
                <p:oleObj name="think-cell Slide" r:id="rId35" imgW="6350000" imgH="6350000" progId="">
                  <p:embed/>
                  <p:pic>
                    <p:nvPicPr>
                      <p:cNvPr id="3" name="Object 2" hidden="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a:gradFill>
                  <a:gsLst>
                    <a:gs pos="2239">
                      <a:srgbClr val="505050"/>
                    </a:gs>
                    <a:gs pos="11940">
                      <a:srgbClr val="505050"/>
                    </a:gs>
                  </a:gsLst>
                  <a:lin ang="5400000" scaled="0"/>
                </a:gradFill>
              </a:rPr>
              <a:pPr defTabSz="914367"/>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6633126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0"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78295676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397736"/>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56779837"/>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7.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77.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7.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77.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7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4.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7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25.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9.xml"/><Relationship Id="rId1" Type="http://schemas.openxmlformats.org/officeDocument/2006/relationships/slideLayout" Target="../slideLayouts/slideLayout121.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136.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90.xml"/><Relationship Id="rId5" Type="http://schemas.openxmlformats.org/officeDocument/2006/relationships/image" Target="../media/image45.png"/><Relationship Id="rId4" Type="http://schemas.openxmlformats.org/officeDocument/2006/relationships/image" Target="../media/image44.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3.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77.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Artificial Intelligence Services</a:t>
            </a:r>
          </a:p>
        </p:txBody>
      </p:sp>
      <p:sp>
        <p:nvSpPr>
          <p:cNvPr id="3" name="Content Placeholder 2"/>
          <p:cNvSpPr>
            <a:spLocks noGrp="1"/>
          </p:cNvSpPr>
          <p:nvPr>
            <p:ph type="subTitle" idx="1"/>
          </p:nvPr>
        </p:nvSpPr>
        <p:spPr/>
        <p:txBody>
          <a:bodyPr>
            <a:normAutofit/>
          </a:bodyPr>
          <a:lstStyle/>
          <a:p>
            <a:r>
              <a:rPr lang="en-US" dirty="0"/>
              <a:t>Cognitive Services</a:t>
            </a:r>
          </a:p>
          <a:p>
            <a:r>
              <a:rPr lang="en-US" dirty="0"/>
              <a:t>Bot Services</a:t>
            </a:r>
          </a:p>
          <a:p>
            <a:r>
              <a:rPr lang="en-US" dirty="0"/>
              <a:t>Machine Learning</a:t>
            </a:r>
          </a:p>
        </p:txBody>
      </p:sp>
    </p:spTree>
    <p:extLst>
      <p:ext uri="{BB962C8B-B14F-4D97-AF65-F5344CB8AC3E}">
        <p14:creationId xmlns:p14="http://schemas.microsoft.com/office/powerpoint/2010/main" val="1084675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Topic</a:t>
            </a:r>
          </a:p>
        </p:txBody>
      </p:sp>
      <p:grpSp>
        <p:nvGrpSpPr>
          <p:cNvPr id="56" name="Group 55"/>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4" y="5330030"/>
            <a:ext cx="11588721"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One to many broadcasting scenarios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Filter messages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Use </a:t>
            </a:r>
            <a:r>
              <a:rPr lang="en-US" sz="3527" dirty="0" err="1">
                <a:gradFill>
                  <a:gsLst>
                    <a:gs pos="0">
                      <a:srgbClr val="5F5F5F"/>
                    </a:gs>
                    <a:gs pos="100000">
                      <a:srgbClr val="5F5F5F"/>
                    </a:gs>
                  </a:gsLst>
                  <a:lin ang="5400000" scaled="0"/>
                </a:gradFill>
              </a:rPr>
              <a:t>ReceiveBatch</a:t>
            </a:r>
            <a:r>
              <a:rPr lang="en-US" sz="3527" dirty="0">
                <a:gradFill>
                  <a:gsLst>
                    <a:gs pos="0">
                      <a:srgbClr val="5F5F5F"/>
                    </a:gs>
                    <a:gs pos="100000">
                      <a:srgbClr val="5F5F5F"/>
                    </a:gs>
                  </a:gsLst>
                  <a:lin ang="5400000" scaled="0"/>
                </a:gradFill>
              </a:rPr>
              <a:t>() or </a:t>
            </a:r>
            <a:r>
              <a:rPr lang="en-US" sz="3527" dirty="0" err="1">
                <a:gradFill>
                  <a:gsLst>
                    <a:gs pos="0">
                      <a:srgbClr val="5F5F5F"/>
                    </a:gs>
                    <a:gs pos="100000">
                      <a:srgbClr val="5F5F5F"/>
                    </a:gs>
                  </a:gsLst>
                  <a:lin ang="5400000" scaled="0"/>
                </a:gradFill>
              </a:rPr>
              <a:t>ReceiveBatchAsync</a:t>
            </a:r>
            <a:r>
              <a:rPr lang="en-US" sz="3527" dirty="0">
                <a:gradFill>
                  <a:gsLst>
                    <a:gs pos="0">
                      <a:srgbClr val="5F5F5F"/>
                    </a:gs>
                    <a:gs pos="100000">
                      <a:srgbClr val="5F5F5F"/>
                    </a:gs>
                  </a:gsLst>
                  <a:lin ang="5400000" scaled="0"/>
                </a:gradFill>
              </a:rPr>
              <a:t>() to receive a batch of messages</a:t>
            </a:r>
          </a:p>
        </p:txBody>
      </p:sp>
      <p:grpSp>
        <p:nvGrpSpPr>
          <p:cNvPr id="61" name="Group 60"/>
          <p:cNvGrpSpPr/>
          <p:nvPr/>
        </p:nvGrpSpPr>
        <p:grpSpPr>
          <a:xfrm>
            <a:off x="4751903" y="1919900"/>
            <a:ext cx="2562254" cy="2034929"/>
            <a:chOff x="4846634" y="1957281"/>
            <a:chExt cx="2614685" cy="2076570"/>
          </a:xfrm>
        </p:grpSpPr>
        <p:sp>
          <p:nvSpPr>
            <p:cNvPr id="40" name="Rounded Rectangle 39"/>
            <p:cNvSpPr/>
            <p:nvPr/>
          </p:nvSpPr>
          <p:spPr bwMode="auto">
            <a:xfrm>
              <a:off x="6495277" y="2010709"/>
              <a:ext cx="723900" cy="2023142"/>
            </a:xfrm>
            <a:prstGeom prst="roundRect">
              <a:avLst/>
            </a:prstGeom>
            <a:solidFill>
              <a:srgbClr val="E34A28">
                <a:alpha val="38000"/>
              </a:srgbClr>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endParaRPr lang="en-US" sz="2744" spc="-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ounded Rectangle 28"/>
            <p:cNvSpPr/>
            <p:nvPr/>
          </p:nvSpPr>
          <p:spPr bwMode="auto">
            <a:xfrm>
              <a:off x="4846634" y="2260280"/>
              <a:ext cx="1524000" cy="15240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Topic</a:t>
              </a:r>
            </a:p>
          </p:txBody>
        </p:sp>
        <p:grpSp>
          <p:nvGrpSpPr>
            <p:cNvPr id="31" name="Group 30"/>
            <p:cNvGrpSpPr/>
            <p:nvPr/>
          </p:nvGrpSpPr>
          <p:grpSpPr>
            <a:xfrm>
              <a:off x="6367244" y="2488880"/>
              <a:ext cx="624560" cy="269154"/>
              <a:chOff x="6675437" y="3438885"/>
              <a:chExt cx="624560" cy="269154"/>
            </a:xfrm>
          </p:grpSpPr>
          <p:cxnSp>
            <p:nvCxnSpPr>
              <p:cNvPr id="45" name="Straight Connector 44"/>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6367244" y="2895646"/>
              <a:ext cx="624560" cy="269154"/>
              <a:chOff x="6675437" y="3438885"/>
              <a:chExt cx="624560" cy="269154"/>
            </a:xfrm>
          </p:grpSpPr>
          <p:cxnSp>
            <p:nvCxnSpPr>
              <p:cNvPr id="43" name="Straight Connector 42"/>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6367244" y="3302412"/>
              <a:ext cx="624560" cy="269154"/>
              <a:chOff x="6675437" y="3438885"/>
              <a:chExt cx="624560" cy="269154"/>
            </a:xfrm>
          </p:grpSpPr>
          <p:cxnSp>
            <p:nvCxnSpPr>
              <p:cNvPr id="41" name="Straight Connector 40"/>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9" name="TextBox 38"/>
            <p:cNvSpPr txBox="1"/>
            <p:nvPr/>
          </p:nvSpPr>
          <p:spPr>
            <a:xfrm>
              <a:off x="6253135" y="1957281"/>
              <a:ext cx="1208184" cy="408108"/>
            </a:xfrm>
            <a:prstGeom prst="rect">
              <a:avLst/>
            </a:prstGeom>
            <a:noFill/>
          </p:spPr>
          <p:txBody>
            <a:bodyPr wrap="square" rtlCol="0" anchor="ctr" anchorCtr="1">
              <a:spAutoFit/>
            </a:bodyPr>
            <a:lstStyle/>
            <a:p>
              <a:pPr defTabSz="1218753"/>
              <a:r>
                <a:rPr lang="en-US" sz="1960" dirty="0">
                  <a:solidFill>
                    <a:srgbClr val="5F5F5F"/>
                  </a:solidFill>
                </a:rPr>
                <a:t>Subs</a:t>
              </a:r>
            </a:p>
          </p:txBody>
        </p:sp>
      </p:grpSp>
      <p:grpSp>
        <p:nvGrpSpPr>
          <p:cNvPr id="58" name="Group 57"/>
          <p:cNvGrpSpPr/>
          <p:nvPr/>
        </p:nvGrpSpPr>
        <p:grpSpPr>
          <a:xfrm>
            <a:off x="6853200" y="1338185"/>
            <a:ext cx="3349762" cy="3274735"/>
            <a:chOff x="6990930" y="1363662"/>
            <a:chExt cx="3418306"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endCxn id="25" idx="2"/>
            </p:cNvCxnSpPr>
            <p:nvPr/>
          </p:nvCxnSpPr>
          <p:spPr>
            <a:xfrm flipV="1">
              <a:off x="6990930" y="1835942"/>
              <a:ext cx="2492634" cy="7875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endCxn id="26" idx="2"/>
            </p:cNvCxnSpPr>
            <p:nvPr/>
          </p:nvCxnSpPr>
          <p:spPr>
            <a:xfrm>
              <a:off x="6990930" y="3436989"/>
              <a:ext cx="2492635" cy="796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6853201" y="2392591"/>
            <a:ext cx="3507042" cy="1260431"/>
            <a:chOff x="6990930" y="2439644"/>
            <a:chExt cx="3578804" cy="1286223"/>
          </a:xfrm>
        </p:grpSpPr>
        <p:sp>
          <p:nvSpPr>
            <p:cNvPr id="48" name="Oval 47"/>
            <p:cNvSpPr/>
            <p:nvPr/>
          </p:nvSpPr>
          <p:spPr bwMode="auto">
            <a:xfrm>
              <a:off x="9302847" y="2439644"/>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47" name="Oval 46"/>
            <p:cNvSpPr/>
            <p:nvPr/>
          </p:nvSpPr>
          <p:spPr bwMode="auto">
            <a:xfrm>
              <a:off x="9644063" y="2781307"/>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49" name="Elbow Connector 12"/>
            <p:cNvCxnSpPr>
              <a:endCxn id="48" idx="2"/>
            </p:cNvCxnSpPr>
            <p:nvPr/>
          </p:nvCxnSpPr>
          <p:spPr>
            <a:xfrm flipV="1">
              <a:off x="7002220" y="2911924"/>
              <a:ext cx="2300627" cy="104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12"/>
            <p:cNvCxnSpPr>
              <a:endCxn id="47" idx="2"/>
            </p:cNvCxnSpPr>
            <p:nvPr/>
          </p:nvCxnSpPr>
          <p:spPr>
            <a:xfrm>
              <a:off x="6990930" y="3016912"/>
              <a:ext cx="2653133" cy="236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853199" y="2518160"/>
            <a:ext cx="3349763" cy="925619"/>
            <a:chOff x="6990930" y="2567782"/>
            <a:chExt cx="3418307"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endCxn id="11" idx="2"/>
            </p:cNvCxnSpPr>
            <p:nvPr/>
          </p:nvCxnSpPr>
          <p:spPr>
            <a:xfrm>
              <a:off x="6990930" y="3022280"/>
              <a:ext cx="2492636" cy="17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0824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Ingest messages at scale at high throughput, high volume and low latency</a:t>
            </a:r>
          </a:p>
          <a:p>
            <a:pPr marL="346074" indent="-342900">
              <a:lnSpc>
                <a:spcPct val="100000"/>
              </a:lnSpc>
            </a:pPr>
            <a:r>
              <a:rPr lang="en-US" sz="2400" dirty="0">
                <a:solidFill>
                  <a:srgbClr val="5F5F5F">
                    <a:alpha val="99000"/>
                  </a:srgbClr>
                </a:solidFill>
                <a:latin typeface="Segoe UI"/>
              </a:rPr>
              <a:t>Typical use cases are IOT and enterprise logging</a:t>
            </a:r>
          </a:p>
          <a:p>
            <a:pPr marL="346074" indent="-342900">
              <a:lnSpc>
                <a:spcPct val="100000"/>
              </a:lnSpc>
            </a:pPr>
            <a:r>
              <a:rPr lang="en-US" sz="2400" dirty="0">
                <a:solidFill>
                  <a:srgbClr val="5F5F5F">
                    <a:alpha val="99000"/>
                  </a:srgbClr>
                </a:solidFill>
                <a:latin typeface="Segoe UI"/>
              </a:rPr>
              <a:t>Messages are durable for 7 days</a:t>
            </a:r>
          </a:p>
          <a:p>
            <a:pPr marL="346074" indent="-342900">
              <a:lnSpc>
                <a:spcPct val="100000"/>
              </a:lnSpc>
            </a:pPr>
            <a:r>
              <a:rPr lang="en-US" sz="2400" dirty="0">
                <a:solidFill>
                  <a:srgbClr val="5F5F5F">
                    <a:alpha val="99000"/>
                  </a:srgbClr>
                </a:solidFill>
                <a:latin typeface="Segoe UI"/>
              </a:rPr>
              <a:t>No enterprise messaging features such as dead letter queue</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Event Hub</a:t>
            </a:r>
          </a:p>
        </p:txBody>
      </p:sp>
    </p:spTree>
    <p:extLst>
      <p:ext uri="{BB962C8B-B14F-4D97-AF65-F5344CB8AC3E}">
        <p14:creationId xmlns:p14="http://schemas.microsoft.com/office/powerpoint/2010/main" val="887812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00687" y="1044778"/>
            <a:ext cx="11125790" cy="768210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Azure Relay</a:t>
            </a:r>
          </a:p>
          <a:p>
            <a:pPr marL="579437" lvl="1" indent="-342900">
              <a:lnSpc>
                <a:spcPct val="100000"/>
              </a:lnSpc>
            </a:pPr>
            <a:r>
              <a:rPr lang="en-US" dirty="0">
                <a:solidFill>
                  <a:srgbClr val="5F5F5F">
                    <a:alpha val="99000"/>
                  </a:srgbClr>
                </a:solidFill>
                <a:latin typeface="Segoe UI"/>
              </a:rPr>
              <a:t>Hybrid connections and WCF Relay are part of the Azure Relay service</a:t>
            </a:r>
          </a:p>
          <a:p>
            <a:pPr marL="579437" lvl="1" indent="-342900">
              <a:lnSpc>
                <a:spcPct val="100000"/>
              </a:lnSpc>
            </a:pPr>
            <a:r>
              <a:rPr lang="en-US" dirty="0">
                <a:solidFill>
                  <a:srgbClr val="5F5F5F">
                    <a:alpha val="99000"/>
                  </a:srgbClr>
                </a:solidFill>
                <a:latin typeface="Segoe UI"/>
              </a:rPr>
              <a:t>Communicate with on-premises resources without opening a firewall port</a:t>
            </a:r>
          </a:p>
          <a:p>
            <a:pPr marL="579437" lvl="1" indent="-342900">
              <a:lnSpc>
                <a:spcPct val="100000"/>
              </a:lnSpc>
            </a:pPr>
            <a:r>
              <a:rPr lang="en-US" dirty="0">
                <a:solidFill>
                  <a:srgbClr val="5F5F5F">
                    <a:alpha val="99000"/>
                  </a:srgbClr>
                </a:solidFill>
                <a:latin typeface="Segoe UI"/>
              </a:rPr>
              <a:t>Hybrid Connections support multi-platform scenarios. </a:t>
            </a:r>
          </a:p>
          <a:p>
            <a:pPr marL="579437" lvl="1" indent="-342900">
              <a:lnSpc>
                <a:spcPct val="100000"/>
              </a:lnSpc>
            </a:pPr>
            <a:r>
              <a:rPr lang="en-US" dirty="0">
                <a:solidFill>
                  <a:srgbClr val="5F5F5F">
                    <a:alpha val="99000"/>
                  </a:srgbClr>
                </a:solidFill>
                <a:latin typeface="Segoe UI"/>
              </a:rPr>
              <a:t>Hybrid Connections can be used to connect to any TCP port including SQL DB’s and Web API’s.</a:t>
            </a:r>
          </a:p>
          <a:p>
            <a:pPr marL="579437" lvl="1" indent="-342900">
              <a:lnSpc>
                <a:spcPct val="100000"/>
              </a:lnSpc>
            </a:pPr>
            <a:r>
              <a:rPr lang="en-US" dirty="0">
                <a:solidFill>
                  <a:srgbClr val="5F5F5F">
                    <a:alpha val="99000"/>
                  </a:srgbClr>
                </a:solidFill>
                <a:latin typeface="Segoe UI"/>
              </a:rPr>
              <a:t>WCF Relay can communicate with WCF services and .NET Framework only.</a:t>
            </a:r>
          </a:p>
          <a:p>
            <a:pPr marL="346074" indent="-342900">
              <a:lnSpc>
                <a:spcPct val="100000"/>
              </a:lnSpc>
            </a:pPr>
            <a:r>
              <a:rPr lang="en-US" sz="2400" dirty="0">
                <a:solidFill>
                  <a:srgbClr val="5F5F5F">
                    <a:alpha val="99000"/>
                  </a:srgbClr>
                </a:solidFill>
                <a:latin typeface="Segoe UI"/>
              </a:rPr>
              <a:t>VPN</a:t>
            </a:r>
          </a:p>
          <a:p>
            <a:pPr marL="579437" lvl="1" indent="-342900">
              <a:lnSpc>
                <a:spcPct val="100000"/>
              </a:lnSpc>
            </a:pPr>
            <a:r>
              <a:rPr lang="en-US" dirty="0">
                <a:solidFill>
                  <a:srgbClr val="5F5F5F">
                    <a:alpha val="99000"/>
                  </a:srgbClr>
                </a:solidFill>
                <a:latin typeface="Segoe UI"/>
              </a:rPr>
              <a:t>Connect an Azure Web App to on-premises via VPN. </a:t>
            </a:r>
          </a:p>
          <a:p>
            <a:pPr marL="579437" lvl="1" indent="-342900">
              <a:lnSpc>
                <a:spcPct val="100000"/>
              </a:lnSpc>
            </a:pPr>
            <a:r>
              <a:rPr lang="en-US" dirty="0">
                <a:solidFill>
                  <a:srgbClr val="5F5F5F">
                    <a:alpha val="99000"/>
                  </a:srgbClr>
                </a:solidFill>
                <a:latin typeface="Segoe UI"/>
              </a:rPr>
              <a:t>VNET integration gives a multi tenant Web App Access to resources accessible by an Azure VNET.</a:t>
            </a:r>
          </a:p>
          <a:p>
            <a:pPr marL="579437" lvl="1" indent="-342900">
              <a:lnSpc>
                <a:spcPct val="100000"/>
              </a:lnSpc>
            </a:pPr>
            <a:r>
              <a:rPr lang="en-US" dirty="0">
                <a:solidFill>
                  <a:srgbClr val="5F5F5F">
                    <a:alpha val="99000"/>
                  </a:srgbClr>
                </a:solidFill>
                <a:latin typeface="Segoe UI"/>
              </a:rPr>
              <a:t>App Service Environment (ASE) can be deployed into an Azure VNET for bidirectional access. </a:t>
            </a:r>
          </a:p>
          <a:p>
            <a:pPr marL="579437" lvl="1" indent="-342900">
              <a:lnSpc>
                <a:spcPct val="100000"/>
              </a:lnSpc>
            </a:pPr>
            <a:endParaRPr lang="en-US"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Connectivity for Hybrid Applications</a:t>
            </a:r>
          </a:p>
        </p:txBody>
      </p:sp>
    </p:spTree>
    <p:extLst>
      <p:ext uri="{BB962C8B-B14F-4D97-AF65-F5344CB8AC3E}">
        <p14:creationId xmlns:p14="http://schemas.microsoft.com/office/powerpoint/2010/main" val="30911014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Hybrid Connections Architecture</a:t>
            </a:r>
          </a:p>
        </p:txBody>
      </p:sp>
      <p:pic>
        <p:nvPicPr>
          <p:cNvPr id="4" name="Picture 3" descr="Hybrid Connections">
            <a:extLst>
              <a:ext uri="{FF2B5EF4-FFF2-40B4-BE49-F238E27FC236}">
                <a16:creationId xmlns:a16="http://schemas.microsoft.com/office/drawing/2014/main" id="{9451BC72-C805-454D-8716-5B0E78FEFA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460" y="941294"/>
            <a:ext cx="9714154" cy="5916705"/>
          </a:xfrm>
          <a:prstGeom prst="rect">
            <a:avLst/>
          </a:prstGeom>
          <a:noFill/>
          <a:ln>
            <a:noFill/>
          </a:ln>
        </p:spPr>
      </p:pic>
    </p:spTree>
    <p:extLst>
      <p:ext uri="{BB962C8B-B14F-4D97-AF65-F5344CB8AC3E}">
        <p14:creationId xmlns:p14="http://schemas.microsoft.com/office/powerpoint/2010/main" val="268462352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Web App VNET Integration</a:t>
            </a:r>
          </a:p>
        </p:txBody>
      </p:sp>
      <p:pic>
        <p:nvPicPr>
          <p:cNvPr id="3" name="Picture 2">
            <a:extLst>
              <a:ext uri="{FF2B5EF4-FFF2-40B4-BE49-F238E27FC236}">
                <a16:creationId xmlns:a16="http://schemas.microsoft.com/office/drawing/2014/main" id="{C55F7231-8F33-439E-B780-547CCC789217}"/>
              </a:ext>
            </a:extLst>
          </p:cNvPr>
          <p:cNvPicPr>
            <a:picLocks noChangeAspect="1"/>
          </p:cNvPicPr>
          <p:nvPr/>
        </p:nvPicPr>
        <p:blipFill>
          <a:blip r:embed="rId3"/>
          <a:stretch>
            <a:fillRect/>
          </a:stretch>
        </p:blipFill>
        <p:spPr>
          <a:xfrm>
            <a:off x="1216384" y="1401010"/>
            <a:ext cx="9347463" cy="5420230"/>
          </a:xfrm>
          <a:prstGeom prst="rect">
            <a:avLst/>
          </a:prstGeom>
        </p:spPr>
      </p:pic>
    </p:spTree>
    <p:extLst>
      <p:ext uri="{BB962C8B-B14F-4D97-AF65-F5344CB8AC3E}">
        <p14:creationId xmlns:p14="http://schemas.microsoft.com/office/powerpoint/2010/main" val="40093606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89" y="53600"/>
            <a:ext cx="11778205" cy="1475653"/>
          </a:xfrm>
        </p:spPr>
        <p:txBody>
          <a:bodyPr anchor="t">
            <a:normAutofit fontScale="90000"/>
          </a:bodyPr>
          <a:lstStyle/>
          <a:p>
            <a:r>
              <a:rPr lang="en-US" sz="2700" dirty="0"/>
              <a:t>Question: Your app needs a brokered messaging channel to an on-premises line of business application that offers a WCF endpoint to clients. You need to implement connectivity without changing on-premises firewall rules. Implementation needs to have a lower cost compared to other options.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Express Route</a:t>
            </a:r>
          </a:p>
          <a:p>
            <a:r>
              <a:rPr lang="en-US" dirty="0"/>
              <a:t>Site to Site VPN</a:t>
            </a:r>
          </a:p>
          <a:p>
            <a:r>
              <a:rPr lang="en-US" dirty="0"/>
              <a:t>Hybrid Connection</a:t>
            </a:r>
          </a:p>
          <a:p>
            <a:r>
              <a:rPr lang="en-US" dirty="0"/>
              <a:t>WCF Relay</a:t>
            </a:r>
          </a:p>
        </p:txBody>
      </p:sp>
      <p:sp>
        <p:nvSpPr>
          <p:cNvPr id="4" name="Content Placeholder 3"/>
          <p:cNvSpPr>
            <a:spLocks noGrp="1"/>
          </p:cNvSpPr>
          <p:nvPr>
            <p:ph idx="10"/>
          </p:nvPr>
        </p:nvSpPr>
        <p:spPr>
          <a:xfrm>
            <a:off x="201590" y="1529254"/>
            <a:ext cx="11778205" cy="5123793"/>
          </a:xfrm>
        </p:spPr>
        <p:txBody>
          <a:bodyPr/>
          <a:lstStyle/>
          <a:p>
            <a:r>
              <a:rPr lang="en-US" dirty="0"/>
              <a:t>Express Route</a:t>
            </a:r>
          </a:p>
          <a:p>
            <a:r>
              <a:rPr lang="en-US" dirty="0"/>
              <a:t>Site to Site VPN</a:t>
            </a:r>
          </a:p>
          <a:p>
            <a:r>
              <a:rPr lang="en-US" dirty="0"/>
              <a:t>Hybrid Connection</a:t>
            </a:r>
          </a:p>
          <a:p>
            <a:r>
              <a:rPr lang="en-US" dirty="0">
                <a:solidFill>
                  <a:srgbClr val="0070C0"/>
                </a:solidFill>
              </a:rPr>
              <a:t>WCF Relay</a:t>
            </a:r>
          </a:p>
          <a:p>
            <a:pPr marL="0" indent="0">
              <a:buNone/>
            </a:pPr>
            <a:endParaRPr lang="en-US" dirty="0"/>
          </a:p>
        </p:txBody>
      </p:sp>
    </p:spTree>
    <p:extLst>
      <p:ext uri="{BB962C8B-B14F-4D97-AF65-F5344CB8AC3E}">
        <p14:creationId xmlns:p14="http://schemas.microsoft.com/office/powerpoint/2010/main" val="1571401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Bus Tiers</a:t>
            </a:r>
          </a:p>
        </p:txBody>
      </p:sp>
      <p:pic>
        <p:nvPicPr>
          <p:cNvPr id="3" name="Picture 2">
            <a:extLst>
              <a:ext uri="{FF2B5EF4-FFF2-40B4-BE49-F238E27FC236}">
                <a16:creationId xmlns:a16="http://schemas.microsoft.com/office/drawing/2014/main" id="{5C482066-2662-4B3E-9932-301ABCB2299F}"/>
              </a:ext>
            </a:extLst>
          </p:cNvPr>
          <p:cNvPicPr>
            <a:picLocks noChangeAspect="1"/>
          </p:cNvPicPr>
          <p:nvPr/>
        </p:nvPicPr>
        <p:blipFill>
          <a:blip r:embed="rId3"/>
          <a:stretch>
            <a:fillRect/>
          </a:stretch>
        </p:blipFill>
        <p:spPr>
          <a:xfrm>
            <a:off x="379514" y="944260"/>
            <a:ext cx="10970218" cy="5913740"/>
          </a:xfrm>
          <a:prstGeom prst="rect">
            <a:avLst/>
          </a:prstGeom>
        </p:spPr>
      </p:pic>
    </p:spTree>
    <p:extLst>
      <p:ext uri="{BB962C8B-B14F-4D97-AF65-F5344CB8AC3E}">
        <p14:creationId xmlns:p14="http://schemas.microsoft.com/office/powerpoint/2010/main" val="2699907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260295"/>
          </a:xfrm>
        </p:spPr>
        <p:txBody>
          <a:bodyPr anchor="t">
            <a:normAutofit fontScale="90000"/>
          </a:bodyPr>
          <a:lstStyle/>
          <a:p>
            <a:r>
              <a:rPr lang="en-US" sz="2700" dirty="0"/>
              <a:t>Question: You need to process IOT data from </a:t>
            </a:r>
            <a:r>
              <a:rPr lang="en-US" sz="2700" dirty="0" err="1"/>
              <a:t>approx</a:t>
            </a:r>
            <a:r>
              <a:rPr lang="en-US" sz="2700" dirty="0"/>
              <a:t> 700 devices. Data is filtered and moved into Blob Storage. Archival of raw ingress data is required for a week.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IOT Hub</a:t>
            </a:r>
          </a:p>
          <a:p>
            <a:r>
              <a:rPr lang="en-US" dirty="0"/>
              <a:t>SQL Database</a:t>
            </a:r>
          </a:p>
          <a:p>
            <a:r>
              <a:rPr lang="en-US" dirty="0"/>
              <a:t>Event Hub Standard Tier</a:t>
            </a:r>
          </a:p>
          <a:p>
            <a:r>
              <a:rPr lang="en-US" dirty="0"/>
              <a:t>Event Hub Basic Tier</a:t>
            </a:r>
          </a:p>
        </p:txBody>
      </p:sp>
      <p:sp>
        <p:nvSpPr>
          <p:cNvPr id="4" name="Content Placeholder 3"/>
          <p:cNvSpPr>
            <a:spLocks noGrp="1"/>
          </p:cNvSpPr>
          <p:nvPr>
            <p:ph idx="10"/>
          </p:nvPr>
        </p:nvSpPr>
        <p:spPr>
          <a:xfrm>
            <a:off x="201590" y="1529254"/>
            <a:ext cx="11778205" cy="5123793"/>
          </a:xfrm>
        </p:spPr>
        <p:txBody>
          <a:bodyPr/>
          <a:lstStyle/>
          <a:p>
            <a:r>
              <a:rPr lang="en-US" dirty="0"/>
              <a:t>IOT Hub</a:t>
            </a:r>
          </a:p>
          <a:p>
            <a:r>
              <a:rPr lang="en-US" dirty="0"/>
              <a:t>SQL Database</a:t>
            </a:r>
          </a:p>
          <a:p>
            <a:r>
              <a:rPr lang="en-US" dirty="0">
                <a:solidFill>
                  <a:schemeClr val="accent5"/>
                </a:solidFill>
              </a:rPr>
              <a:t>Event Hub Standard Tier</a:t>
            </a:r>
          </a:p>
          <a:p>
            <a:r>
              <a:rPr lang="en-US" dirty="0"/>
              <a:t>Event Hub Basic Tier</a:t>
            </a:r>
          </a:p>
          <a:p>
            <a:pPr marL="0" indent="0">
              <a:buNone/>
            </a:pPr>
            <a:endParaRPr lang="en-US" dirty="0"/>
          </a:p>
        </p:txBody>
      </p:sp>
    </p:spTree>
    <p:extLst>
      <p:ext uri="{BB962C8B-B14F-4D97-AF65-F5344CB8AC3E}">
        <p14:creationId xmlns:p14="http://schemas.microsoft.com/office/powerpoint/2010/main" val="3122949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Design for IoT  </a:t>
            </a:r>
          </a:p>
        </p:txBody>
      </p:sp>
      <p:sp>
        <p:nvSpPr>
          <p:cNvPr id="3" name="Content Placeholder 2"/>
          <p:cNvSpPr>
            <a:spLocks noGrp="1"/>
          </p:cNvSpPr>
          <p:nvPr>
            <p:ph type="subTitle" idx="1"/>
          </p:nvPr>
        </p:nvSpPr>
        <p:spPr/>
        <p:txBody>
          <a:bodyPr>
            <a:normAutofit fontScale="92500" lnSpcReduction="20000"/>
          </a:bodyPr>
          <a:lstStyle/>
          <a:p>
            <a:r>
              <a:rPr lang="en-US" dirty="0"/>
              <a:t>Stream Analytics</a:t>
            </a:r>
          </a:p>
          <a:p>
            <a:r>
              <a:rPr lang="en-US" dirty="0"/>
              <a:t>IoT Hubs</a:t>
            </a:r>
          </a:p>
          <a:p>
            <a:r>
              <a:rPr lang="en-US" dirty="0"/>
              <a:t>Time Series Insights</a:t>
            </a:r>
          </a:p>
          <a:p>
            <a:r>
              <a:rPr lang="en-US" dirty="0"/>
              <a:t>IoT Edge</a:t>
            </a:r>
          </a:p>
        </p:txBody>
      </p:sp>
    </p:spTree>
    <p:extLst>
      <p:ext uri="{BB962C8B-B14F-4D97-AF65-F5344CB8AC3E}">
        <p14:creationId xmlns:p14="http://schemas.microsoft.com/office/powerpoint/2010/main" val="4080244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94904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Establish bi-directional communication with billions of IoT devices</a:t>
            </a:r>
          </a:p>
          <a:p>
            <a:pPr marL="346074" indent="-342900">
              <a:lnSpc>
                <a:spcPct val="100000"/>
              </a:lnSpc>
            </a:pPr>
            <a:r>
              <a:rPr lang="en-US" sz="2400" dirty="0">
                <a:solidFill>
                  <a:srgbClr val="5F5F5F">
                    <a:alpha val="99000"/>
                  </a:srgbClr>
                </a:solidFill>
                <a:latin typeface="Segoe UI"/>
              </a:rPr>
              <a:t>Authenticate per device for security-enhanced IoT solutions</a:t>
            </a:r>
          </a:p>
          <a:p>
            <a:pPr marL="346074" indent="-342900">
              <a:lnSpc>
                <a:spcPct val="100000"/>
              </a:lnSpc>
            </a:pPr>
            <a:r>
              <a:rPr lang="en-US" sz="2400" dirty="0">
                <a:solidFill>
                  <a:srgbClr val="5F5F5F">
                    <a:alpha val="99000"/>
                  </a:srgbClr>
                </a:solidFill>
                <a:latin typeface="Segoe UI"/>
              </a:rPr>
              <a:t>Register devices at scale with IoT Hub Device Provisioning Service</a:t>
            </a:r>
          </a:p>
          <a:p>
            <a:pPr marL="346074" indent="-342900">
              <a:lnSpc>
                <a:spcPct val="100000"/>
              </a:lnSpc>
            </a:pPr>
            <a:r>
              <a:rPr lang="en-US" sz="2400" dirty="0">
                <a:solidFill>
                  <a:srgbClr val="5F5F5F">
                    <a:alpha val="99000"/>
                  </a:srgbClr>
                </a:solidFill>
                <a:latin typeface="Segoe UI"/>
              </a:rPr>
              <a:t>Manage your IoT devices at scale with device management</a:t>
            </a: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IoT Hub</a:t>
            </a:r>
          </a:p>
        </p:txBody>
      </p:sp>
      <p:pic>
        <p:nvPicPr>
          <p:cNvPr id="36866" name="Picture 2" descr="Image result for IoT hub azure">
            <a:extLst>
              <a:ext uri="{FF2B5EF4-FFF2-40B4-BE49-F238E27FC236}">
                <a16:creationId xmlns:a16="http://schemas.microsoft.com/office/drawing/2014/main" id="{1C6D95D5-956C-4907-A4F0-BC1B16CCD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7" y="22735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Cognitive Services</a:t>
            </a:r>
          </a:p>
        </p:txBody>
      </p:sp>
      <p:pic>
        <p:nvPicPr>
          <p:cNvPr id="35842" name="Picture 2" descr="Image result for azure cognitive services">
            <a:extLst>
              <a:ext uri="{FF2B5EF4-FFF2-40B4-BE49-F238E27FC236}">
                <a16:creationId xmlns:a16="http://schemas.microsoft.com/office/drawing/2014/main" id="{1D319C02-441C-4279-BB1B-C61743752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5" y="-170784"/>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D303714-18DD-4C09-8C27-08408C892E25}"/>
              </a:ext>
            </a:extLst>
          </p:cNvPr>
          <p:cNvPicPr>
            <a:picLocks noChangeAspect="1"/>
          </p:cNvPicPr>
          <p:nvPr/>
        </p:nvPicPr>
        <p:blipFill rotWithShape="1">
          <a:blip r:embed="rId4"/>
          <a:srcRect l="52157"/>
          <a:stretch/>
        </p:blipFill>
        <p:spPr>
          <a:xfrm>
            <a:off x="2407910" y="1405721"/>
            <a:ext cx="2788930" cy="3681663"/>
          </a:xfrm>
          <a:prstGeom prst="rect">
            <a:avLst/>
          </a:prstGeom>
        </p:spPr>
      </p:pic>
      <p:pic>
        <p:nvPicPr>
          <p:cNvPr id="4" name="Picture 3">
            <a:extLst>
              <a:ext uri="{FF2B5EF4-FFF2-40B4-BE49-F238E27FC236}">
                <a16:creationId xmlns:a16="http://schemas.microsoft.com/office/drawing/2014/main" id="{45A4DF17-78A1-4B3A-91B2-4BAE8E7762F3}"/>
              </a:ext>
            </a:extLst>
          </p:cNvPr>
          <p:cNvPicPr>
            <a:picLocks noChangeAspect="1"/>
          </p:cNvPicPr>
          <p:nvPr/>
        </p:nvPicPr>
        <p:blipFill rotWithShape="1">
          <a:blip r:embed="rId5"/>
          <a:srcRect l="5213"/>
          <a:stretch/>
        </p:blipFill>
        <p:spPr>
          <a:xfrm>
            <a:off x="4646704" y="1405720"/>
            <a:ext cx="2872740" cy="3691979"/>
          </a:xfrm>
          <a:prstGeom prst="rect">
            <a:avLst/>
          </a:prstGeom>
        </p:spPr>
      </p:pic>
      <p:pic>
        <p:nvPicPr>
          <p:cNvPr id="6" name="Picture 5">
            <a:extLst>
              <a:ext uri="{FF2B5EF4-FFF2-40B4-BE49-F238E27FC236}">
                <a16:creationId xmlns:a16="http://schemas.microsoft.com/office/drawing/2014/main" id="{3CE54D9E-3C25-4972-9FBC-3A000350D994}"/>
              </a:ext>
            </a:extLst>
          </p:cNvPr>
          <p:cNvPicPr>
            <a:picLocks noChangeAspect="1"/>
          </p:cNvPicPr>
          <p:nvPr/>
        </p:nvPicPr>
        <p:blipFill rotWithShape="1">
          <a:blip r:embed="rId4"/>
          <a:srcRect r="58301"/>
          <a:stretch/>
        </p:blipFill>
        <p:spPr>
          <a:xfrm>
            <a:off x="-22860" y="1405722"/>
            <a:ext cx="2430770" cy="3681663"/>
          </a:xfrm>
          <a:prstGeom prst="rect">
            <a:avLst/>
          </a:prstGeom>
        </p:spPr>
      </p:pic>
      <p:pic>
        <p:nvPicPr>
          <p:cNvPr id="5" name="Picture 4">
            <a:extLst>
              <a:ext uri="{FF2B5EF4-FFF2-40B4-BE49-F238E27FC236}">
                <a16:creationId xmlns:a16="http://schemas.microsoft.com/office/drawing/2014/main" id="{76610246-3847-408E-BC52-983F01B8E911}"/>
              </a:ext>
            </a:extLst>
          </p:cNvPr>
          <p:cNvPicPr>
            <a:picLocks noChangeAspect="1"/>
          </p:cNvPicPr>
          <p:nvPr/>
        </p:nvPicPr>
        <p:blipFill>
          <a:blip r:embed="rId6"/>
          <a:stretch>
            <a:fillRect/>
          </a:stretch>
        </p:blipFill>
        <p:spPr>
          <a:xfrm>
            <a:off x="7193621" y="1490615"/>
            <a:ext cx="2564617" cy="3387549"/>
          </a:xfrm>
          <a:prstGeom prst="rect">
            <a:avLst/>
          </a:prstGeom>
        </p:spPr>
      </p:pic>
      <p:pic>
        <p:nvPicPr>
          <p:cNvPr id="7" name="Picture 6">
            <a:extLst>
              <a:ext uri="{FF2B5EF4-FFF2-40B4-BE49-F238E27FC236}">
                <a16:creationId xmlns:a16="http://schemas.microsoft.com/office/drawing/2014/main" id="{313AD559-7BA0-4884-A772-BE6F249E3FC7}"/>
              </a:ext>
            </a:extLst>
          </p:cNvPr>
          <p:cNvPicPr>
            <a:picLocks noChangeAspect="1"/>
          </p:cNvPicPr>
          <p:nvPr/>
        </p:nvPicPr>
        <p:blipFill>
          <a:blip r:embed="rId7"/>
          <a:stretch>
            <a:fillRect/>
          </a:stretch>
        </p:blipFill>
        <p:spPr>
          <a:xfrm>
            <a:off x="9516225" y="1452515"/>
            <a:ext cx="2693670" cy="3673734"/>
          </a:xfrm>
          <a:prstGeom prst="rect">
            <a:avLst/>
          </a:prstGeom>
        </p:spPr>
      </p:pic>
    </p:spTree>
    <p:extLst>
      <p:ext uri="{BB962C8B-B14F-4D97-AF65-F5344CB8AC3E}">
        <p14:creationId xmlns:p14="http://schemas.microsoft.com/office/powerpoint/2010/main" val="1254384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20039" y="4446571"/>
            <a:ext cx="10582296" cy="1785104"/>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Extend cloud intelligence to edge devices</a:t>
            </a:r>
          </a:p>
          <a:p>
            <a:pPr marL="346074" indent="-342900">
              <a:lnSpc>
                <a:spcPct val="100000"/>
              </a:lnSpc>
            </a:pPr>
            <a:r>
              <a:rPr lang="en-US" sz="2000" dirty="0">
                <a:solidFill>
                  <a:srgbClr val="5F5F5F">
                    <a:alpha val="99000"/>
                  </a:srgbClr>
                </a:solidFill>
                <a:latin typeface="Segoe UI"/>
              </a:rPr>
              <a:t>Run artificial intelligence at the edge</a:t>
            </a:r>
          </a:p>
          <a:p>
            <a:pPr marL="346074" indent="-342900">
              <a:lnSpc>
                <a:spcPct val="100000"/>
              </a:lnSpc>
            </a:pPr>
            <a:r>
              <a:rPr lang="en-US" sz="2000" dirty="0">
                <a:solidFill>
                  <a:srgbClr val="5F5F5F">
                    <a:alpha val="99000"/>
                  </a:srgbClr>
                </a:solidFill>
                <a:latin typeface="Segoe UI"/>
              </a:rPr>
              <a:t>Perform edge analytics</a:t>
            </a:r>
          </a:p>
          <a:p>
            <a:pPr marL="346074" indent="-342900">
              <a:lnSpc>
                <a:spcPct val="100000"/>
              </a:lnSpc>
            </a:pPr>
            <a:r>
              <a:rPr lang="en-US" sz="2000" dirty="0">
                <a:solidFill>
                  <a:srgbClr val="5F5F5F">
                    <a:alpha val="99000"/>
                  </a:srgbClr>
                </a:solidFill>
                <a:latin typeface="Segoe UI"/>
              </a:rPr>
              <a:t>Deploy IoT solutions from cloud to edge</a:t>
            </a:r>
          </a:p>
          <a:p>
            <a:pPr marL="3174" indent="0">
              <a:lnSpc>
                <a:spcPct val="100000"/>
              </a:lnSpc>
              <a:buFont typeface="Arial" pitchFamily="34" charset="0"/>
              <a:buNone/>
            </a:pPr>
            <a:endParaRPr lang="en-US" sz="20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IoT Edge</a:t>
            </a:r>
          </a:p>
        </p:txBody>
      </p:sp>
      <p:pic>
        <p:nvPicPr>
          <p:cNvPr id="38914" name="Picture 2" descr="Image result for IoT edge azure">
            <a:extLst>
              <a:ext uri="{FF2B5EF4-FFF2-40B4-BE49-F238E27FC236}">
                <a16:creationId xmlns:a16="http://schemas.microsoft.com/office/drawing/2014/main" id="{998E44E3-CABB-44E3-8F6F-180156A50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39" y="1178905"/>
            <a:ext cx="10582296" cy="314575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7B6DCA5F-D858-4201-8AD9-993A96B82AA1}"/>
              </a:ext>
            </a:extLst>
          </p:cNvPr>
          <p:cNvSpPr txBox="1">
            <a:spLocks/>
          </p:cNvSpPr>
          <p:nvPr/>
        </p:nvSpPr>
        <p:spPr>
          <a:xfrm>
            <a:off x="6141730" y="4446571"/>
            <a:ext cx="6835135" cy="2154436"/>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Manage devices centrally from the cloud</a:t>
            </a:r>
          </a:p>
          <a:p>
            <a:pPr marL="346074" indent="-342900">
              <a:lnSpc>
                <a:spcPct val="100000"/>
              </a:lnSpc>
            </a:pPr>
            <a:r>
              <a:rPr lang="en-US" sz="2000" dirty="0">
                <a:solidFill>
                  <a:srgbClr val="5F5F5F">
                    <a:alpha val="99000"/>
                  </a:srgbClr>
                </a:solidFill>
                <a:latin typeface="Segoe UI"/>
              </a:rPr>
              <a:t>Operate with offline and intermittent connectivity</a:t>
            </a:r>
          </a:p>
          <a:p>
            <a:pPr marL="346074" indent="-342900">
              <a:lnSpc>
                <a:spcPct val="100000"/>
              </a:lnSpc>
            </a:pPr>
            <a:r>
              <a:rPr lang="en-US" sz="2000" dirty="0">
                <a:solidFill>
                  <a:srgbClr val="5F5F5F">
                    <a:alpha val="99000"/>
                  </a:srgbClr>
                </a:solidFill>
                <a:latin typeface="Segoe UI"/>
              </a:rPr>
              <a:t>Enable real-time decisions</a:t>
            </a:r>
          </a:p>
          <a:p>
            <a:pPr marL="346074" indent="-342900">
              <a:lnSpc>
                <a:spcPct val="100000"/>
              </a:lnSpc>
            </a:pPr>
            <a:r>
              <a:rPr lang="en-US" sz="2000" dirty="0">
                <a:solidFill>
                  <a:srgbClr val="5F5F5F">
                    <a:alpha val="99000"/>
                  </a:srgbClr>
                </a:solidFill>
                <a:latin typeface="Segoe UI"/>
              </a:rPr>
              <a:t>Connect new and legacy devices</a:t>
            </a:r>
          </a:p>
          <a:p>
            <a:pPr marL="346074" indent="-342900">
              <a:lnSpc>
                <a:spcPct val="100000"/>
              </a:lnSpc>
            </a:pPr>
            <a:r>
              <a:rPr lang="en-US" sz="2000" dirty="0">
                <a:solidFill>
                  <a:srgbClr val="5F5F5F">
                    <a:alpha val="99000"/>
                  </a:srgbClr>
                </a:solidFill>
                <a:latin typeface="Segoe UI"/>
              </a:rPr>
              <a:t>Reduce bandwidth costs</a:t>
            </a:r>
          </a:p>
          <a:p>
            <a:pPr marL="3174" indent="0">
              <a:lnSpc>
                <a:spcPct val="100000"/>
              </a:lnSpc>
              <a:buFont typeface="Arial" pitchFamily="34" charset="0"/>
              <a:buNone/>
            </a:pPr>
            <a:endParaRPr lang="en-US" sz="2000" dirty="0">
              <a:solidFill>
                <a:srgbClr val="5F5F5F">
                  <a:alpha val="99000"/>
                </a:srgbClr>
              </a:solidFill>
              <a:latin typeface="Segoe UI"/>
            </a:endParaRPr>
          </a:p>
        </p:txBody>
      </p:sp>
    </p:spTree>
    <p:extLst>
      <p:ext uri="{BB962C8B-B14F-4D97-AF65-F5344CB8AC3E}">
        <p14:creationId xmlns:p14="http://schemas.microsoft.com/office/powerpoint/2010/main" val="57275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5022914"/>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Instantly analyze data from all your IoT devices and gateways</a:t>
            </a:r>
          </a:p>
          <a:p>
            <a:pPr marL="346074" indent="-342900">
              <a:lnSpc>
                <a:spcPct val="100000"/>
              </a:lnSpc>
            </a:pPr>
            <a:r>
              <a:rPr lang="en-US" sz="2400" dirty="0">
                <a:solidFill>
                  <a:srgbClr val="5F5F5F">
                    <a:alpha val="99000"/>
                  </a:srgbClr>
                </a:solidFill>
                <a:latin typeface="Segoe UI"/>
              </a:rPr>
              <a:t>Develop massively parallel Complex Event Processing (CEP) pipelines with simplicity</a:t>
            </a:r>
          </a:p>
          <a:p>
            <a:pPr marL="346074" indent="-342900">
              <a:lnSpc>
                <a:spcPct val="100000"/>
              </a:lnSpc>
            </a:pPr>
            <a:r>
              <a:rPr lang="en-US" sz="2400" dirty="0">
                <a:solidFill>
                  <a:srgbClr val="5F5F5F">
                    <a:alpha val="99000"/>
                  </a:srgbClr>
                </a:solidFill>
                <a:latin typeface="Segoe UI"/>
              </a:rPr>
              <a:t>Start in seconds, scale instantly, pay per job</a:t>
            </a:r>
          </a:p>
          <a:p>
            <a:pPr marL="346074" indent="-342900">
              <a:lnSpc>
                <a:spcPct val="100000"/>
              </a:lnSpc>
            </a:pPr>
            <a:r>
              <a:rPr lang="en-US" sz="2400" dirty="0">
                <a:solidFill>
                  <a:srgbClr val="5F5F5F">
                    <a:alpha val="99000"/>
                  </a:srgbClr>
                </a:solidFill>
                <a:latin typeface="Segoe UI"/>
              </a:rPr>
              <a:t>Build real-time dashboards in minutes</a:t>
            </a:r>
          </a:p>
          <a:p>
            <a:pPr marL="346074" indent="-342900">
              <a:lnSpc>
                <a:spcPct val="100000"/>
              </a:lnSpc>
            </a:pPr>
            <a:r>
              <a:rPr lang="en-US" sz="2400" dirty="0">
                <a:solidFill>
                  <a:srgbClr val="5F5F5F">
                    <a:alpha val="99000"/>
                  </a:srgbClr>
                </a:solidFill>
                <a:latin typeface="Segoe UI"/>
              </a:rPr>
              <a:t>Enterprise grade availability, auditing and support</a:t>
            </a: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Stream Analytics</a:t>
            </a:r>
          </a:p>
        </p:txBody>
      </p:sp>
      <p:pic>
        <p:nvPicPr>
          <p:cNvPr id="35842" name="Picture 2" descr="Image result for stream analytics azure">
            <a:extLst>
              <a:ext uri="{FF2B5EF4-FFF2-40B4-BE49-F238E27FC236}">
                <a16:creationId xmlns:a16="http://schemas.microsoft.com/office/drawing/2014/main" id="{8A117C60-09B2-4AE8-B7CF-11AC3DB54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14" y="2303568"/>
            <a:ext cx="4834773" cy="253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262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72744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Find actionable insights in seconds</a:t>
            </a:r>
          </a:p>
          <a:p>
            <a:pPr marL="346074" indent="-342900">
              <a:lnSpc>
                <a:spcPct val="100000"/>
              </a:lnSpc>
            </a:pPr>
            <a:r>
              <a:rPr lang="en-US" sz="2400" dirty="0">
                <a:solidFill>
                  <a:srgbClr val="5F5F5F">
                    <a:alpha val="99000"/>
                  </a:srgbClr>
                </a:solidFill>
                <a:latin typeface="Segoe UI"/>
              </a:rPr>
              <a:t>Start in seconds, scale in minutes</a:t>
            </a:r>
          </a:p>
          <a:p>
            <a:pPr marL="346074" indent="-342900">
              <a:lnSpc>
                <a:spcPct val="100000"/>
              </a:lnSpc>
            </a:pPr>
            <a:r>
              <a:rPr lang="en-US" sz="2400" dirty="0">
                <a:solidFill>
                  <a:srgbClr val="5F5F5F">
                    <a:alpha val="99000"/>
                  </a:srgbClr>
                </a:solidFill>
                <a:latin typeface="Segoe UI"/>
              </a:rPr>
              <a:t>Create a global view of your IoT-scale data</a:t>
            </a:r>
          </a:p>
          <a:p>
            <a:pPr marL="346074" indent="-342900">
              <a:lnSpc>
                <a:spcPct val="100000"/>
              </a:lnSpc>
            </a:pPr>
            <a:r>
              <a:rPr lang="en-US" sz="2400" dirty="0">
                <a:solidFill>
                  <a:srgbClr val="5F5F5F">
                    <a:alpha val="99000"/>
                  </a:srgbClr>
                </a:solidFill>
                <a:latin typeface="Segoe UI"/>
              </a:rPr>
              <a:t>Apply Time Series Insights to your apps and solutions</a:t>
            </a:r>
          </a:p>
          <a:p>
            <a:pPr marL="346074" indent="-342900">
              <a:lnSpc>
                <a:spcPct val="100000"/>
              </a:lnSpc>
            </a:pPr>
            <a:r>
              <a:rPr lang="en-US" sz="2400" dirty="0">
                <a:solidFill>
                  <a:srgbClr val="5F5F5F">
                    <a:alpha val="99000"/>
                  </a:srgbClr>
                </a:solidFill>
                <a:latin typeface="Segoe UI"/>
              </a:rPr>
              <a:t>Access enterprise-grade security and support</a:t>
            </a:r>
          </a:p>
          <a:p>
            <a:pPr marL="346074" indent="-342900">
              <a:lnSpc>
                <a:spcPct val="100000"/>
              </a:lnSpc>
            </a:pPr>
            <a:endParaRPr lang="en-US" sz="2400" dirty="0">
              <a:solidFill>
                <a:srgbClr val="5F5F5F">
                  <a:alpha val="99000"/>
                </a:srgbClr>
              </a:solidFill>
              <a:latin typeface="Segoe UI"/>
            </a:endParaRP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Time Series Insights</a:t>
            </a:r>
          </a:p>
        </p:txBody>
      </p:sp>
      <p:pic>
        <p:nvPicPr>
          <p:cNvPr id="37890" name="Picture 2" descr="Image result for time series insights">
            <a:extLst>
              <a:ext uri="{FF2B5EF4-FFF2-40B4-BE49-F238E27FC236}">
                <a16:creationId xmlns:a16="http://schemas.microsoft.com/office/drawing/2014/main" id="{602C42D0-89C9-4631-9332-46673B539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67" y="2108024"/>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430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descr="Image result for IoT implementation on azure">
            <a:extLst>
              <a:ext uri="{FF2B5EF4-FFF2-40B4-BE49-F238E27FC236}">
                <a16:creationId xmlns:a16="http://schemas.microsoft.com/office/drawing/2014/main" id="{D62655EC-9792-40A4-BA24-181E436CA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495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Implement background processing</a:t>
            </a:r>
          </a:p>
        </p:txBody>
      </p:sp>
      <p:sp>
        <p:nvSpPr>
          <p:cNvPr id="3" name="Content Placeholder 2"/>
          <p:cNvSpPr>
            <a:spLocks noGrp="1"/>
          </p:cNvSpPr>
          <p:nvPr>
            <p:ph type="subTitle" idx="1"/>
          </p:nvPr>
        </p:nvSpPr>
        <p:spPr/>
        <p:txBody>
          <a:bodyPr/>
          <a:lstStyle/>
          <a:p>
            <a:r>
              <a:rPr lang="en-US" dirty="0"/>
              <a:t>Azure Web Jobs</a:t>
            </a:r>
          </a:p>
          <a:p>
            <a:r>
              <a:rPr lang="en-US" dirty="0"/>
              <a:t>Azure Functions</a:t>
            </a:r>
          </a:p>
          <a:p>
            <a:endParaRPr lang="en-US" dirty="0"/>
          </a:p>
        </p:txBody>
      </p:sp>
    </p:spTree>
    <p:extLst>
      <p:ext uri="{BB962C8B-B14F-4D97-AF65-F5344CB8AC3E}">
        <p14:creationId xmlns:p14="http://schemas.microsoft.com/office/powerpoint/2010/main" val="3567506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689006"/>
          </a:xfrm>
        </p:spPr>
        <p:txBody>
          <a:bodyPr/>
          <a:lstStyle/>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a:t>
            </a:r>
            <a:r>
              <a:rPr lang="en-US" dirty="0" err="1"/>
              <a:t>WebJobs</a:t>
            </a:r>
            <a:endParaRPr lang="en-US" i="1" dirty="0"/>
          </a:p>
        </p:txBody>
      </p:sp>
      <p:sp>
        <p:nvSpPr>
          <p:cNvPr id="5" name="Text Placeholder 3">
            <a:extLst>
              <a:ext uri="{FF2B5EF4-FFF2-40B4-BE49-F238E27FC236}">
                <a16:creationId xmlns:a16="http://schemas.microsoft.com/office/drawing/2014/main" id="{C3A8645A-917C-498E-843D-76D62190A8D8}"/>
              </a:ext>
            </a:extLst>
          </p:cNvPr>
          <p:cNvSpPr txBox="1">
            <a:spLocks/>
          </p:cNvSpPr>
          <p:nvPr/>
        </p:nvSpPr>
        <p:spPr>
          <a:xfrm>
            <a:off x="346608" y="1008633"/>
            <a:ext cx="10388927" cy="52726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812690" lvl="1" indent="-571390"/>
            <a:r>
              <a:rPr lang="en-US" sz="2800" dirty="0" err="1"/>
              <a:t>WebJobs</a:t>
            </a:r>
            <a:r>
              <a:rPr lang="en-US" sz="2800" dirty="0"/>
              <a:t> provide an easy way to run scripts or programs as background processes in the context of an App Service, API App or Mobile App</a:t>
            </a:r>
          </a:p>
          <a:p>
            <a:pPr marL="812690" lvl="1" indent="-571390"/>
            <a:r>
              <a:rPr lang="en-US" sz="2800" dirty="0" err="1"/>
              <a:t>WebJobs</a:t>
            </a:r>
            <a:r>
              <a:rPr lang="en-US" sz="2800" dirty="0"/>
              <a:t> can be scheduled , continuous or on-demand</a:t>
            </a:r>
          </a:p>
          <a:p>
            <a:pPr marL="812690" lvl="1" indent="-571390"/>
            <a:r>
              <a:rPr lang="en-US" sz="2800" dirty="0"/>
              <a:t>You can upload and run an executable file such as </a:t>
            </a:r>
            <a:r>
              <a:rPr lang="en-US" sz="2800" dirty="0" err="1"/>
              <a:t>as</a:t>
            </a:r>
            <a:r>
              <a:rPr lang="en-US" sz="2800" dirty="0"/>
              <a:t> </a:t>
            </a:r>
            <a:r>
              <a:rPr lang="en-US" sz="2800" dirty="0" err="1"/>
              <a:t>cmd</a:t>
            </a:r>
            <a:r>
              <a:rPr lang="en-US" sz="2800" dirty="0"/>
              <a:t>, bat, exe (.NET), ps1, </a:t>
            </a:r>
            <a:r>
              <a:rPr lang="en-US" sz="2800" dirty="0" err="1"/>
              <a:t>sh</a:t>
            </a:r>
            <a:r>
              <a:rPr lang="en-US" sz="2800" dirty="0"/>
              <a:t>, </a:t>
            </a:r>
            <a:r>
              <a:rPr lang="en-US" sz="2800" dirty="0" err="1"/>
              <a:t>php</a:t>
            </a:r>
            <a:r>
              <a:rPr lang="en-US" sz="2800" dirty="0"/>
              <a:t>, </a:t>
            </a:r>
            <a:r>
              <a:rPr lang="en-US" sz="2800" dirty="0" err="1"/>
              <a:t>py</a:t>
            </a:r>
            <a:r>
              <a:rPr lang="en-US" sz="2800" dirty="0"/>
              <a:t>, </a:t>
            </a:r>
            <a:r>
              <a:rPr lang="en-US" sz="2800" dirty="0" err="1"/>
              <a:t>js</a:t>
            </a:r>
            <a:r>
              <a:rPr lang="en-US" sz="2800" dirty="0"/>
              <a:t>, and jar. </a:t>
            </a:r>
            <a:endParaRPr lang="en-US" sz="2800" u="sng" dirty="0"/>
          </a:p>
          <a:p>
            <a:endParaRPr lang="en-US" sz="2745" dirty="0"/>
          </a:p>
          <a:p>
            <a:endParaRPr lang="en-US" sz="2745" dirty="0"/>
          </a:p>
          <a:p>
            <a:endParaRPr lang="en-US" sz="2745" dirty="0"/>
          </a:p>
          <a:p>
            <a:endParaRPr lang="en-US" sz="2745" dirty="0"/>
          </a:p>
          <a:p>
            <a:endParaRPr lang="en-US" sz="2745" dirty="0"/>
          </a:p>
          <a:p>
            <a:pPr lvl="1"/>
            <a:endParaRPr lang="en-US" sz="1568" dirty="0"/>
          </a:p>
        </p:txBody>
      </p:sp>
      <p:pic>
        <p:nvPicPr>
          <p:cNvPr id="2" name="Picture 1">
            <a:extLst>
              <a:ext uri="{FF2B5EF4-FFF2-40B4-BE49-F238E27FC236}">
                <a16:creationId xmlns:a16="http://schemas.microsoft.com/office/drawing/2014/main" id="{29F93559-1253-4638-811D-0E115555D559}"/>
              </a:ext>
            </a:extLst>
          </p:cNvPr>
          <p:cNvPicPr>
            <a:picLocks noChangeAspect="1"/>
          </p:cNvPicPr>
          <p:nvPr/>
        </p:nvPicPr>
        <p:blipFill>
          <a:blip r:embed="rId3"/>
          <a:stretch>
            <a:fillRect/>
          </a:stretch>
        </p:blipFill>
        <p:spPr>
          <a:xfrm>
            <a:off x="1411072" y="3861472"/>
            <a:ext cx="8523264" cy="2996528"/>
          </a:xfrm>
          <a:prstGeom prst="rect">
            <a:avLst/>
          </a:prstGeom>
        </p:spPr>
      </p:pic>
    </p:spTree>
    <p:extLst>
      <p:ext uri="{BB962C8B-B14F-4D97-AF65-F5344CB8AC3E}">
        <p14:creationId xmlns:p14="http://schemas.microsoft.com/office/powerpoint/2010/main" val="10240766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6064" y="1059177"/>
            <a:ext cx="10388927" cy="4497065"/>
          </a:xfrm>
        </p:spPr>
        <p:txBody>
          <a:bodyPr/>
          <a:lstStyle/>
          <a:p>
            <a:pPr marL="812690" lvl="1" indent="-571390"/>
            <a:r>
              <a:rPr lang="en-US" sz="2800" dirty="0"/>
              <a:t>Serverless, highly available and scalable architecture</a:t>
            </a:r>
          </a:p>
          <a:p>
            <a:pPr marL="812690" lvl="1" indent="-571390"/>
            <a:r>
              <a:rPr lang="en-US" sz="2800" dirty="0"/>
              <a:t>Supports programming in Node, </a:t>
            </a:r>
            <a:r>
              <a:rPr lang="en-US" sz="2800" dirty="0" err="1"/>
              <a:t>Javascript</a:t>
            </a:r>
            <a:r>
              <a:rPr lang="en-US" sz="2800" dirty="0"/>
              <a:t>, C#, Python and PHP and various CI options</a:t>
            </a:r>
          </a:p>
          <a:p>
            <a:pPr marL="812690" lvl="1" indent="-571390"/>
            <a:r>
              <a:rPr lang="en-US" sz="2800" dirty="0"/>
              <a:t>Suitable for trigger based action</a:t>
            </a:r>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Functions</a:t>
            </a:r>
            <a:br>
              <a:rPr lang="en-US" dirty="0"/>
            </a:br>
            <a:endParaRPr lang="en-US" i="1" dirty="0"/>
          </a:p>
        </p:txBody>
      </p:sp>
      <p:pic>
        <p:nvPicPr>
          <p:cNvPr id="2" name="Picture 1">
            <a:extLst>
              <a:ext uri="{FF2B5EF4-FFF2-40B4-BE49-F238E27FC236}">
                <a16:creationId xmlns:a16="http://schemas.microsoft.com/office/drawing/2014/main" id="{96230937-1854-43D5-B14D-88A3E33E8C3C}"/>
              </a:ext>
            </a:extLst>
          </p:cNvPr>
          <p:cNvPicPr>
            <a:picLocks noChangeAspect="1"/>
          </p:cNvPicPr>
          <p:nvPr/>
        </p:nvPicPr>
        <p:blipFill>
          <a:blip r:embed="rId3"/>
          <a:stretch>
            <a:fillRect/>
          </a:stretch>
        </p:blipFill>
        <p:spPr>
          <a:xfrm>
            <a:off x="2482327" y="3494488"/>
            <a:ext cx="7227346" cy="2584196"/>
          </a:xfrm>
          <a:prstGeom prst="rect">
            <a:avLst/>
          </a:prstGeom>
        </p:spPr>
      </p:pic>
    </p:spTree>
    <p:extLst>
      <p:ext uri="{BB962C8B-B14F-4D97-AF65-F5344CB8AC3E}">
        <p14:creationId xmlns:p14="http://schemas.microsoft.com/office/powerpoint/2010/main" val="12588323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5"/>
            <a:ext cx="11778205" cy="1283944"/>
          </a:xfrm>
        </p:spPr>
        <p:txBody>
          <a:bodyPr>
            <a:normAutofit/>
          </a:bodyPr>
          <a:lstStyle/>
          <a:p>
            <a:r>
              <a:rPr lang="en-US" sz="2700" dirty="0"/>
              <a:t>Question: You are trying to implement a background process to send emails on a scheduled interval. Which Azure function triggers would be suitable?</a:t>
            </a:r>
            <a:endParaRPr lang="en-US" sz="2800" dirty="0"/>
          </a:p>
        </p:txBody>
      </p:sp>
      <p:sp>
        <p:nvSpPr>
          <p:cNvPr id="3" name="Content Placeholder 2"/>
          <p:cNvSpPr>
            <a:spLocks noGrp="1"/>
          </p:cNvSpPr>
          <p:nvPr>
            <p:ph idx="1"/>
          </p:nvPr>
        </p:nvSpPr>
        <p:spPr/>
        <p:txBody>
          <a:bodyPr/>
          <a:lstStyle/>
          <a:p>
            <a:r>
              <a:rPr lang="en-US" dirty="0"/>
              <a:t>Event Hub</a:t>
            </a:r>
          </a:p>
          <a:p>
            <a:r>
              <a:rPr lang="en-US" dirty="0"/>
              <a:t>Blob Storage</a:t>
            </a:r>
          </a:p>
          <a:p>
            <a:r>
              <a:rPr lang="en-US" dirty="0"/>
              <a:t>HTTP</a:t>
            </a:r>
          </a:p>
          <a:p>
            <a:r>
              <a:rPr lang="en-US" dirty="0"/>
              <a:t>Timer</a:t>
            </a:r>
          </a:p>
        </p:txBody>
      </p:sp>
      <p:sp>
        <p:nvSpPr>
          <p:cNvPr id="4" name="Content Placeholder 3"/>
          <p:cNvSpPr>
            <a:spLocks noGrp="1"/>
          </p:cNvSpPr>
          <p:nvPr>
            <p:ph idx="10"/>
          </p:nvPr>
        </p:nvSpPr>
        <p:spPr>
          <a:xfrm>
            <a:off x="201590" y="1529254"/>
            <a:ext cx="11778205" cy="5123793"/>
          </a:xfrm>
        </p:spPr>
        <p:txBody>
          <a:bodyPr/>
          <a:lstStyle/>
          <a:p>
            <a:r>
              <a:rPr lang="en-US" dirty="0"/>
              <a:t>Event Hub</a:t>
            </a:r>
          </a:p>
          <a:p>
            <a:r>
              <a:rPr lang="en-US" dirty="0"/>
              <a:t>Blob Storage</a:t>
            </a:r>
          </a:p>
          <a:p>
            <a:r>
              <a:rPr lang="en-US" dirty="0">
                <a:solidFill>
                  <a:srgbClr val="00B0F0"/>
                </a:solidFill>
              </a:rPr>
              <a:t>HTTP</a:t>
            </a:r>
          </a:p>
          <a:p>
            <a:r>
              <a:rPr lang="en-US" dirty="0">
                <a:solidFill>
                  <a:srgbClr val="00B0F0"/>
                </a:solidFill>
              </a:rPr>
              <a:t>Timer</a:t>
            </a:r>
          </a:p>
          <a:p>
            <a:pPr marL="0" indent="0">
              <a:buNone/>
            </a:pPr>
            <a:endParaRPr lang="en-US" dirty="0"/>
          </a:p>
        </p:txBody>
      </p:sp>
    </p:spTree>
    <p:extLst>
      <p:ext uri="{BB962C8B-B14F-4D97-AF65-F5344CB8AC3E}">
        <p14:creationId xmlns:p14="http://schemas.microsoft.com/office/powerpoint/2010/main" val="1452511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Integrate Azure Services</a:t>
            </a:r>
          </a:p>
        </p:txBody>
      </p:sp>
      <p:sp>
        <p:nvSpPr>
          <p:cNvPr id="3" name="Content Placeholder 2"/>
          <p:cNvSpPr>
            <a:spLocks noGrp="1"/>
          </p:cNvSpPr>
          <p:nvPr>
            <p:ph type="subTitle" idx="1"/>
          </p:nvPr>
        </p:nvSpPr>
        <p:spPr/>
        <p:txBody>
          <a:bodyPr>
            <a:normAutofit fontScale="92500" lnSpcReduction="20000"/>
          </a:bodyPr>
          <a:lstStyle/>
          <a:p>
            <a:endParaRPr lang="en-US" dirty="0"/>
          </a:p>
          <a:p>
            <a:r>
              <a:rPr lang="en-US" dirty="0"/>
              <a:t>Azure Search</a:t>
            </a:r>
          </a:p>
          <a:p>
            <a:r>
              <a:rPr lang="en-US" dirty="0"/>
              <a:t>Media</a:t>
            </a:r>
          </a:p>
          <a:p>
            <a:r>
              <a:rPr lang="en-US" dirty="0"/>
              <a:t>Advanced Analytics</a:t>
            </a:r>
          </a:p>
          <a:p>
            <a:endParaRPr lang="en-US" dirty="0"/>
          </a:p>
          <a:p>
            <a:endParaRPr lang="en-US" dirty="0"/>
          </a:p>
        </p:txBody>
      </p:sp>
    </p:spTree>
    <p:extLst>
      <p:ext uri="{BB962C8B-B14F-4D97-AF65-F5344CB8AC3E}">
        <p14:creationId xmlns:p14="http://schemas.microsoft.com/office/powerpoint/2010/main" val="801760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Reduce Complexity</a:t>
            </a: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Simplify search index management</a:t>
            </a:r>
          </a:p>
          <a:p>
            <a:r>
              <a:rPr lang="en-US" dirty="0">
                <a:gradFill>
                  <a:gsLst>
                    <a:gs pos="0">
                      <a:srgbClr val="FFFFFF"/>
                    </a:gs>
                    <a:gs pos="100000">
                      <a:srgbClr val="FFFFFF"/>
                    </a:gs>
                  </a:gsLst>
                  <a:lin ang="5400000" scaled="1"/>
                </a:gradFill>
              </a:rPr>
              <a:t>Scale-out easily</a:t>
            </a:r>
          </a:p>
        </p:txBody>
      </p:sp>
      <p:sp>
        <p:nvSpPr>
          <p:cNvPr id="2" name="Title 1"/>
          <p:cNvSpPr>
            <a:spLocks noGrp="1"/>
          </p:cNvSpPr>
          <p:nvPr>
            <p:ph type="title"/>
          </p:nvPr>
        </p:nvSpPr>
        <p:spPr/>
        <p:txBody>
          <a:bodyPr/>
          <a:lstStyle/>
          <a:p>
            <a:r>
              <a:rPr lang="en-US" dirty="0"/>
              <a:t>Azure Search Overview</a:t>
            </a:r>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0C0"/>
                </a:solidFill>
                <a:ea typeface="Calibri" panose="020F0502020204030204" pitchFamily="34" charset="0"/>
                <a:cs typeface="Calibri" panose="020F0502020204030204" pitchFamily="34" charset="0"/>
              </a:rPr>
              <a:t>fully-managed search solution </a:t>
            </a:r>
            <a:r>
              <a:rPr lang="en-US" sz="1799" dirty="0">
                <a:solidFill>
                  <a:srgbClr val="3F3F3F"/>
                </a:solidFill>
                <a:ea typeface="Calibri" panose="020F0502020204030204" pitchFamily="34" charset="0"/>
                <a:cs typeface="Calibri" panose="020F0502020204030204" pitchFamily="34" charset="0"/>
              </a:rPr>
              <a:t>that allows developers to enable search experiences in applications. </a:t>
            </a:r>
          </a:p>
          <a:p>
            <a:pPr>
              <a:spcAft>
                <a:spcPts val="600"/>
              </a:spcAft>
            </a:pPr>
            <a:r>
              <a:rPr lang="en-US" sz="1799" dirty="0">
                <a:solidFill>
                  <a:srgbClr val="3F3F3F"/>
                </a:solidFill>
                <a:ea typeface="Calibri" panose="020F0502020204030204" pitchFamily="34" charset="0"/>
                <a:cs typeface="Calibri" panose="020F0502020204030204" pitchFamily="34" charset="0"/>
              </a:rPr>
              <a:t>Embed 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a:solidFill>
                  <a:srgbClr val="3F3F3F"/>
                </a:solidFill>
              </a:rPr>
              <a:t>who need </a:t>
            </a:r>
            <a:r>
              <a:rPr lang="en-US" dirty="0">
                <a:solidFill>
                  <a:srgbClr val="000000"/>
                </a:solidFill>
              </a:rPr>
              <a:t>a fully-managed search solution.</a:t>
            </a: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Powerful, guaranteed performance</a:t>
            </a:r>
          </a:p>
          <a:p>
            <a:r>
              <a:rPr lang="en-US" dirty="0">
                <a:gradFill>
                  <a:gsLst>
                    <a:gs pos="0">
                      <a:srgbClr val="FFFFFF"/>
                    </a:gs>
                    <a:gs pos="100000">
                      <a:srgbClr val="FFFFFF"/>
                    </a:gs>
                  </a:gsLst>
                  <a:lin ang="5400000" scaled="1"/>
                </a:gradFill>
              </a:rPr>
              <a:t>Sophisticated search</a:t>
            </a:r>
          </a:p>
          <a:p>
            <a:r>
              <a:rPr lang="en-US" dirty="0">
                <a:gradFill>
                  <a:gsLst>
                    <a:gs pos="0">
                      <a:srgbClr val="FFFFFF"/>
                    </a:gs>
                    <a:gs pos="100000">
                      <a:srgbClr val="FFFFFF"/>
                    </a:gs>
                  </a:gsLst>
                  <a:lin ang="5400000" scaled="1"/>
                </a:gradFill>
              </a:rPr>
              <a:t>Connects business goals to the application</a:t>
            </a: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Fast time to market</a:t>
            </a:r>
          </a:p>
          <a:p>
            <a:pPr>
              <a:lnSpc>
                <a:spcPct val="125000"/>
              </a:lnSpc>
            </a:pPr>
            <a:r>
              <a:rPr lang="en-US" sz="1200" dirty="0">
                <a:gradFill>
                  <a:gsLst>
                    <a:gs pos="0">
                      <a:srgbClr val="FFFFFF"/>
                    </a:gs>
                    <a:gs pos="100000">
                      <a:srgbClr val="FFFFFF"/>
                    </a:gs>
                  </a:gsLst>
                  <a:lin ang="5400000" scaled="1"/>
                </a:gradFill>
              </a:rPr>
              <a:t>Backed by Microsoft Azure</a:t>
            </a: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Move Quickly with Confidence</a:t>
            </a:r>
          </a:p>
        </p:txBody>
      </p:sp>
      <p:pic>
        <p:nvPicPr>
          <p:cNvPr id="25"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1862670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s://msdnshared.blob.core.windows.net/media/2016/11/image35.png">
            <a:extLst>
              <a:ext uri="{FF2B5EF4-FFF2-40B4-BE49-F238E27FC236}">
                <a16:creationId xmlns:a16="http://schemas.microsoft.com/office/drawing/2014/main" id="{89CD8326-CCCE-49D2-AE93-EE271250B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5" y="470118"/>
            <a:ext cx="7219950"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78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grpSp>
      <p:sp>
        <p:nvSpPr>
          <p:cNvPr id="3" name="Content Placeholder 2"/>
          <p:cNvSpPr>
            <a:spLocks noGrp="1"/>
          </p:cNvSpPr>
          <p:nvPr>
            <p:ph idx="1"/>
          </p:nvPr>
        </p:nvSpPr>
        <p:spPr>
          <a:xfrm>
            <a:off x="519248" y="1223173"/>
            <a:ext cx="10515600" cy="4654313"/>
          </a:xfrm>
        </p:spPr>
        <p:txBody>
          <a:bodyPr>
            <a:normAutofit/>
          </a:bodyPr>
          <a:lstStyle/>
          <a:p>
            <a:pPr marL="0" indent="0">
              <a:buNone/>
            </a:pPr>
            <a:endParaRPr lang="en-US" sz="600" dirty="0">
              <a:latin typeface="Segoe UI Light" panose="020B0502040204020203" pitchFamily="34" charset="0"/>
              <a:cs typeface="Segoe UI Light" panose="020B0502040204020203" pitchFamily="34" charset="0"/>
            </a:endParaRPr>
          </a:p>
          <a:p>
            <a:pPr marL="0" indent="0">
              <a:buNone/>
            </a:pPr>
            <a:endParaRPr lang="en-US" sz="500"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Use Cases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Ecommerce - Searching for products</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News Feed – Newer articles are more relevant</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Geospatial search – A Search that is aware of your location.</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Unstructured content – Index and search documents </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Some Features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Term Boosting – Quiet clean hotel</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Synonyms – Motel, Hotel</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endParaRPr lang="en-US" sz="700" dirty="0">
              <a:latin typeface="Segoe UI Light" panose="020B0502040204020203" pitchFamily="34" charset="0"/>
              <a:cs typeface="Segoe UI Light"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Azure Search</a:t>
            </a:r>
            <a:endParaRPr dirty="0">
              <a:gradFill flip="none" rotWithShape="1">
                <a:gsLst>
                  <a:gs pos="0">
                    <a:srgbClr val="000000">
                      <a:lumMod val="65000"/>
                      <a:lumOff val="35000"/>
                    </a:srgbClr>
                  </a:gs>
                  <a:gs pos="86000">
                    <a:srgbClr val="000000">
                      <a:lumMod val="65000"/>
                      <a:lumOff val="35000"/>
                    </a:srgbClr>
                  </a:gs>
                </a:gsLst>
                <a:lin ang="5400000" scaled="0"/>
                <a:tileRect/>
              </a:gradFill>
            </a:endParaRPr>
          </a:p>
        </p:txBody>
      </p:sp>
    </p:spTree>
    <p:extLst>
      <p:ext uri="{BB962C8B-B14F-4D97-AF65-F5344CB8AC3E}">
        <p14:creationId xmlns:p14="http://schemas.microsoft.com/office/powerpoint/2010/main" val="3386675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675" y="4487464"/>
            <a:ext cx="11754682" cy="2370051"/>
            <a:chOff x="-19050" y="4576950"/>
            <a:chExt cx="11990388" cy="2417575"/>
          </a:xfrm>
        </p:grpSpPr>
        <p:sp>
          <p:nvSpPr>
            <p:cNvPr id="8" name="Freeform 7"/>
            <p:cNvSpPr/>
            <p:nvPr/>
          </p:nvSpPr>
          <p:spPr bwMode="auto">
            <a:xfrm>
              <a:off x="1" y="5305780"/>
              <a:ext cx="8842552" cy="1688745"/>
            </a:xfrm>
            <a:custGeom>
              <a:avLst/>
              <a:gdLst>
                <a:gd name="connsiteX0" fmla="*/ 2547780 w 9447735"/>
                <a:gd name="connsiteY0" fmla="*/ 1029 h 1688745"/>
                <a:gd name="connsiteX1" fmla="*/ 4132785 w 9447735"/>
                <a:gd name="connsiteY1" fmla="*/ 98070 h 1688745"/>
                <a:gd name="connsiteX2" fmla="*/ 8352360 w 9447735"/>
                <a:gd name="connsiteY2" fmla="*/ 1117245 h 1688745"/>
                <a:gd name="connsiteX3" fmla="*/ 9447735 w 9447735"/>
                <a:gd name="connsiteY3" fmla="*/ 1288695 h 1688745"/>
                <a:gd name="connsiteX4" fmla="*/ 9447735 w 9447735"/>
                <a:gd name="connsiteY4" fmla="*/ 1688745 h 1688745"/>
                <a:gd name="connsiteX5" fmla="*/ 0 w 9447735"/>
                <a:gd name="connsiteY5" fmla="*/ 1688745 h 1688745"/>
                <a:gd name="connsiteX6" fmla="*/ 0 w 9447735"/>
                <a:gd name="connsiteY6" fmla="*/ 92633 h 1688745"/>
                <a:gd name="connsiteX7" fmla="*/ 961519 w 9447735"/>
                <a:gd name="connsiteY7" fmla="*/ 38353 h 1688745"/>
                <a:gd name="connsiteX8" fmla="*/ 2547780 w 9447735"/>
                <a:gd name="connsiteY8" fmla="*/ 1029 h 168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7735" h="1688745">
                  <a:moveTo>
                    <a:pt x="2547780" y="1029"/>
                  </a:moveTo>
                  <a:cubicBezTo>
                    <a:pt x="3076366" y="6503"/>
                    <a:pt x="3604743" y="34372"/>
                    <a:pt x="4132785" y="98070"/>
                  </a:cubicBezTo>
                  <a:cubicBezTo>
                    <a:pt x="5540898" y="267933"/>
                    <a:pt x="7466535" y="918807"/>
                    <a:pt x="8352360" y="1117245"/>
                  </a:cubicBezTo>
                  <a:cubicBezTo>
                    <a:pt x="9238185" y="1315683"/>
                    <a:pt x="9447735" y="1288695"/>
                    <a:pt x="9447735" y="1288695"/>
                  </a:cubicBezTo>
                  <a:lnTo>
                    <a:pt x="9447735" y="1688745"/>
                  </a:lnTo>
                  <a:lnTo>
                    <a:pt x="0" y="1688745"/>
                  </a:lnTo>
                  <a:lnTo>
                    <a:pt x="0" y="92633"/>
                  </a:lnTo>
                  <a:lnTo>
                    <a:pt x="961519" y="38353"/>
                  </a:lnTo>
                  <a:cubicBezTo>
                    <a:pt x="1490398" y="12475"/>
                    <a:pt x="2019194" y="-4445"/>
                    <a:pt x="2547780" y="102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8"/>
            <p:cNvSpPr/>
            <p:nvPr/>
          </p:nvSpPr>
          <p:spPr bwMode="auto">
            <a:xfrm>
              <a:off x="-19050" y="5999460"/>
              <a:ext cx="8843549" cy="891656"/>
            </a:xfrm>
            <a:custGeom>
              <a:avLst/>
              <a:gdLst>
                <a:gd name="connsiteX0" fmla="*/ 0 w 9448800"/>
                <a:gd name="connsiteY0" fmla="*/ 182265 h 891656"/>
                <a:gd name="connsiteX1" fmla="*/ 3114675 w 9448800"/>
                <a:gd name="connsiteY1" fmla="*/ 39390 h 891656"/>
                <a:gd name="connsiteX2" fmla="*/ 8134350 w 9448800"/>
                <a:gd name="connsiteY2" fmla="*/ 810915 h 891656"/>
                <a:gd name="connsiteX3" fmla="*/ 9448800 w 9448800"/>
                <a:gd name="connsiteY3" fmla="*/ 829965 h 891656"/>
              </a:gdLst>
              <a:ahLst/>
              <a:cxnLst>
                <a:cxn ang="0">
                  <a:pos x="connsiteX0" y="connsiteY0"/>
                </a:cxn>
                <a:cxn ang="0">
                  <a:pos x="connsiteX1" y="connsiteY1"/>
                </a:cxn>
                <a:cxn ang="0">
                  <a:pos x="connsiteX2" y="connsiteY2"/>
                </a:cxn>
                <a:cxn ang="0">
                  <a:pos x="connsiteX3" y="connsiteY3"/>
                </a:cxn>
              </a:cxnLst>
              <a:rect l="l" t="t" r="r" b="b"/>
              <a:pathLst>
                <a:path w="9448800" h="891656">
                  <a:moveTo>
                    <a:pt x="0" y="182265"/>
                  </a:moveTo>
                  <a:cubicBezTo>
                    <a:pt x="879475" y="58440"/>
                    <a:pt x="1758950" y="-65385"/>
                    <a:pt x="3114675" y="39390"/>
                  </a:cubicBezTo>
                  <a:cubicBezTo>
                    <a:pt x="4470400" y="144165"/>
                    <a:pt x="7078663" y="679153"/>
                    <a:pt x="8134350" y="810915"/>
                  </a:cubicBezTo>
                  <a:cubicBezTo>
                    <a:pt x="9190037" y="942677"/>
                    <a:pt x="9319418" y="886321"/>
                    <a:pt x="9448800" y="829965"/>
                  </a:cubicBez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10" name="Freeform 10"/>
            <p:cNvSpPr>
              <a:spLocks/>
            </p:cNvSpPr>
            <p:nvPr/>
          </p:nvSpPr>
          <p:spPr bwMode="auto">
            <a:xfrm>
              <a:off x="8842552" y="4858858"/>
              <a:ext cx="3128786" cy="2135667"/>
            </a:xfrm>
            <a:custGeom>
              <a:avLst/>
              <a:gdLst/>
              <a:ahLst/>
              <a:cxnLst/>
              <a:rect l="l" t="t" r="r" b="b"/>
              <a:pathLst>
                <a:path w="4057650" h="2769698">
                  <a:moveTo>
                    <a:pt x="3383757" y="2225854"/>
                  </a:moveTo>
                  <a:cubicBezTo>
                    <a:pt x="3352007" y="2226350"/>
                    <a:pt x="3317876" y="2232501"/>
                    <a:pt x="3288507" y="2248773"/>
                  </a:cubicBezTo>
                  <a:lnTo>
                    <a:pt x="3288507" y="2327354"/>
                  </a:lnTo>
                  <a:cubicBezTo>
                    <a:pt x="3308351" y="2309892"/>
                    <a:pt x="3371058" y="2278142"/>
                    <a:pt x="3419476" y="2310686"/>
                  </a:cubicBezTo>
                  <a:cubicBezTo>
                    <a:pt x="3438526" y="2316242"/>
                    <a:pt x="3457576" y="2359898"/>
                    <a:pt x="3419476" y="2391648"/>
                  </a:cubicBezTo>
                  <a:cubicBezTo>
                    <a:pt x="3404395" y="2401967"/>
                    <a:pt x="3363119" y="2412285"/>
                    <a:pt x="3317082" y="2401173"/>
                  </a:cubicBezTo>
                  <a:lnTo>
                    <a:pt x="3317082" y="2474992"/>
                  </a:lnTo>
                  <a:cubicBezTo>
                    <a:pt x="3358357" y="2474198"/>
                    <a:pt x="3421064" y="2468641"/>
                    <a:pt x="3448051" y="2515473"/>
                  </a:cubicBezTo>
                  <a:cubicBezTo>
                    <a:pt x="3457576" y="2560717"/>
                    <a:pt x="3445670" y="2601197"/>
                    <a:pt x="3362326" y="2594054"/>
                  </a:cubicBezTo>
                  <a:cubicBezTo>
                    <a:pt x="3331040" y="2591373"/>
                    <a:pt x="3302001" y="2576592"/>
                    <a:pt x="3271839" y="2567861"/>
                  </a:cubicBezTo>
                  <a:lnTo>
                    <a:pt x="3271839" y="2651204"/>
                  </a:lnTo>
                  <a:cubicBezTo>
                    <a:pt x="3386139" y="2681367"/>
                    <a:pt x="3459958" y="2666285"/>
                    <a:pt x="3514726" y="2627392"/>
                  </a:cubicBezTo>
                  <a:cubicBezTo>
                    <a:pt x="3559970" y="2574211"/>
                    <a:pt x="3555207" y="2511504"/>
                    <a:pt x="3514726" y="2467848"/>
                  </a:cubicBezTo>
                  <a:cubicBezTo>
                    <a:pt x="3498850" y="2451973"/>
                    <a:pt x="3468689" y="2445623"/>
                    <a:pt x="3445670" y="2434511"/>
                  </a:cubicBezTo>
                  <a:cubicBezTo>
                    <a:pt x="3470277" y="2429748"/>
                    <a:pt x="3518694" y="2417842"/>
                    <a:pt x="3533776" y="2363073"/>
                  </a:cubicBezTo>
                  <a:cubicBezTo>
                    <a:pt x="3541713" y="2316241"/>
                    <a:pt x="3532983" y="2264649"/>
                    <a:pt x="3464720" y="2236867"/>
                  </a:cubicBezTo>
                  <a:cubicBezTo>
                    <a:pt x="3444876" y="2230518"/>
                    <a:pt x="3415507" y="2225358"/>
                    <a:pt x="3383757" y="2225854"/>
                  </a:cubicBezTo>
                  <a:close/>
                  <a:moveTo>
                    <a:pt x="2752725" y="2094897"/>
                  </a:moveTo>
                  <a:lnTo>
                    <a:pt x="4057650" y="2094897"/>
                  </a:lnTo>
                  <a:lnTo>
                    <a:pt x="4057650" y="2769698"/>
                  </a:lnTo>
                  <a:lnTo>
                    <a:pt x="2752725" y="2769698"/>
                  </a:lnTo>
                  <a:close/>
                  <a:moveTo>
                    <a:pt x="617528" y="1996085"/>
                  </a:moveTo>
                  <a:cubicBezTo>
                    <a:pt x="574943" y="1999875"/>
                    <a:pt x="533252" y="2016898"/>
                    <a:pt x="481014" y="2053510"/>
                  </a:cubicBezTo>
                  <a:lnTo>
                    <a:pt x="481014" y="2163047"/>
                  </a:lnTo>
                  <a:cubicBezTo>
                    <a:pt x="499269" y="2129710"/>
                    <a:pt x="598489" y="2077322"/>
                    <a:pt x="685801" y="2120185"/>
                  </a:cubicBezTo>
                  <a:cubicBezTo>
                    <a:pt x="804070" y="2227341"/>
                    <a:pt x="562771" y="2396410"/>
                    <a:pt x="454820" y="2498803"/>
                  </a:cubicBezTo>
                  <a:lnTo>
                    <a:pt x="454820" y="2598816"/>
                  </a:lnTo>
                  <a:lnTo>
                    <a:pt x="842964" y="2598816"/>
                  </a:lnTo>
                  <a:lnTo>
                    <a:pt x="842964" y="2489278"/>
                  </a:lnTo>
                  <a:lnTo>
                    <a:pt x="607220" y="2489278"/>
                  </a:lnTo>
                  <a:lnTo>
                    <a:pt x="804864" y="2286873"/>
                  </a:lnTo>
                  <a:cubicBezTo>
                    <a:pt x="873126" y="2213848"/>
                    <a:pt x="891382" y="2088435"/>
                    <a:pt x="723901" y="2008266"/>
                  </a:cubicBezTo>
                  <a:cubicBezTo>
                    <a:pt x="701279" y="2002511"/>
                    <a:pt x="680592" y="1998394"/>
                    <a:pt x="660835" y="1996471"/>
                  </a:cubicBezTo>
                  <a:cubicBezTo>
                    <a:pt x="646017" y="1995029"/>
                    <a:pt x="631723" y="1994822"/>
                    <a:pt x="617528" y="1996085"/>
                  </a:cubicBezTo>
                  <a:close/>
                  <a:moveTo>
                    <a:pt x="0" y="1801097"/>
                  </a:moveTo>
                  <a:lnTo>
                    <a:pt x="1304925" y="1801097"/>
                  </a:lnTo>
                  <a:lnTo>
                    <a:pt x="1304925" y="2769698"/>
                  </a:lnTo>
                  <a:lnTo>
                    <a:pt x="0" y="2769698"/>
                  </a:lnTo>
                  <a:close/>
                  <a:moveTo>
                    <a:pt x="2126456" y="1748710"/>
                  </a:moveTo>
                  <a:lnTo>
                    <a:pt x="1812131" y="1813003"/>
                  </a:lnTo>
                  <a:lnTo>
                    <a:pt x="1812131" y="1943972"/>
                  </a:lnTo>
                  <a:lnTo>
                    <a:pt x="1966912" y="1905872"/>
                  </a:lnTo>
                  <a:lnTo>
                    <a:pt x="1966912" y="2351166"/>
                  </a:lnTo>
                  <a:lnTo>
                    <a:pt x="1819275" y="2351166"/>
                  </a:lnTo>
                  <a:lnTo>
                    <a:pt x="1819275" y="2477372"/>
                  </a:lnTo>
                  <a:lnTo>
                    <a:pt x="2271712" y="2477372"/>
                  </a:lnTo>
                  <a:lnTo>
                    <a:pt x="2271712" y="2348785"/>
                  </a:lnTo>
                  <a:lnTo>
                    <a:pt x="2126456" y="2348785"/>
                  </a:lnTo>
                  <a:close/>
                  <a:moveTo>
                    <a:pt x="1376362" y="1420097"/>
                  </a:moveTo>
                  <a:lnTo>
                    <a:pt x="2681287" y="1420097"/>
                  </a:lnTo>
                  <a:lnTo>
                    <a:pt x="2681287" y="2769698"/>
                  </a:lnTo>
                  <a:lnTo>
                    <a:pt x="1376362" y="2769698"/>
                  </a:lnTo>
                  <a:close/>
                  <a:moveTo>
                    <a:pt x="1480531" y="152659"/>
                  </a:moveTo>
                  <a:lnTo>
                    <a:pt x="1481330" y="159853"/>
                  </a:lnTo>
                  <a:lnTo>
                    <a:pt x="1482130" y="174239"/>
                  </a:lnTo>
                  <a:lnTo>
                    <a:pt x="1482929" y="188626"/>
                  </a:lnTo>
                  <a:lnTo>
                    <a:pt x="1485327" y="203013"/>
                  </a:lnTo>
                  <a:lnTo>
                    <a:pt x="1486126" y="215002"/>
                  </a:lnTo>
                  <a:lnTo>
                    <a:pt x="1486925" y="225392"/>
                  </a:lnTo>
                  <a:lnTo>
                    <a:pt x="1487724" y="233385"/>
                  </a:lnTo>
                  <a:lnTo>
                    <a:pt x="1487724" y="238980"/>
                  </a:lnTo>
                  <a:lnTo>
                    <a:pt x="1488524" y="286136"/>
                  </a:lnTo>
                  <a:lnTo>
                    <a:pt x="1490922" y="334092"/>
                  </a:lnTo>
                  <a:lnTo>
                    <a:pt x="1497316" y="382047"/>
                  </a:lnTo>
                  <a:lnTo>
                    <a:pt x="1506907" y="426806"/>
                  </a:lnTo>
                  <a:lnTo>
                    <a:pt x="1522892" y="469167"/>
                  </a:lnTo>
                  <a:lnTo>
                    <a:pt x="1546071" y="505933"/>
                  </a:lnTo>
                  <a:lnTo>
                    <a:pt x="1577242" y="538703"/>
                  </a:lnTo>
                  <a:lnTo>
                    <a:pt x="1618004" y="562681"/>
                  </a:lnTo>
                  <a:lnTo>
                    <a:pt x="1621201" y="564279"/>
                  </a:lnTo>
                  <a:lnTo>
                    <a:pt x="1629993" y="569075"/>
                  </a:lnTo>
                  <a:lnTo>
                    <a:pt x="1640384" y="575469"/>
                  </a:lnTo>
                  <a:lnTo>
                    <a:pt x="1653172" y="581863"/>
                  </a:lnTo>
                  <a:lnTo>
                    <a:pt x="1666759" y="589056"/>
                  </a:lnTo>
                  <a:lnTo>
                    <a:pt x="1677150" y="594651"/>
                  </a:lnTo>
                  <a:lnTo>
                    <a:pt x="1685142" y="599447"/>
                  </a:lnTo>
                  <a:lnTo>
                    <a:pt x="1688339" y="601845"/>
                  </a:lnTo>
                  <a:lnTo>
                    <a:pt x="1686741" y="587458"/>
                  </a:lnTo>
                  <a:lnTo>
                    <a:pt x="1683544" y="551491"/>
                  </a:lnTo>
                  <a:lnTo>
                    <a:pt x="1678748" y="499539"/>
                  </a:lnTo>
                  <a:lnTo>
                    <a:pt x="1673153" y="437197"/>
                  </a:lnTo>
                  <a:lnTo>
                    <a:pt x="1667559" y="370059"/>
                  </a:lnTo>
                  <a:lnTo>
                    <a:pt x="1661964" y="302920"/>
                  </a:lnTo>
                  <a:lnTo>
                    <a:pt x="1657967" y="241377"/>
                  </a:lnTo>
                  <a:lnTo>
                    <a:pt x="1655570" y="191024"/>
                  </a:lnTo>
                  <a:close/>
                  <a:moveTo>
                    <a:pt x="2560335" y="151860"/>
                  </a:moveTo>
                  <a:lnTo>
                    <a:pt x="2378103" y="180633"/>
                  </a:lnTo>
                  <a:lnTo>
                    <a:pt x="2377304" y="244574"/>
                  </a:lnTo>
                  <a:lnTo>
                    <a:pt x="2374106" y="310114"/>
                  </a:lnTo>
                  <a:lnTo>
                    <a:pt x="2369311" y="374854"/>
                  </a:lnTo>
                  <a:lnTo>
                    <a:pt x="2359720" y="439594"/>
                  </a:lnTo>
                  <a:lnTo>
                    <a:pt x="2354924" y="469966"/>
                  </a:lnTo>
                  <a:lnTo>
                    <a:pt x="2351727" y="513926"/>
                  </a:lnTo>
                  <a:lnTo>
                    <a:pt x="2346132" y="556287"/>
                  </a:lnTo>
                  <a:lnTo>
                    <a:pt x="2340537" y="585060"/>
                  </a:lnTo>
                  <a:lnTo>
                    <a:pt x="2370110" y="575469"/>
                  </a:lnTo>
                  <a:lnTo>
                    <a:pt x="2396486" y="565078"/>
                  </a:lnTo>
                  <a:lnTo>
                    <a:pt x="2420464" y="553090"/>
                  </a:lnTo>
                  <a:lnTo>
                    <a:pt x="2440445" y="540301"/>
                  </a:lnTo>
                  <a:lnTo>
                    <a:pt x="2458828" y="527513"/>
                  </a:lnTo>
                  <a:lnTo>
                    <a:pt x="2475613" y="512327"/>
                  </a:lnTo>
                  <a:lnTo>
                    <a:pt x="2489200" y="497940"/>
                  </a:lnTo>
                  <a:lnTo>
                    <a:pt x="2501189" y="481156"/>
                  </a:lnTo>
                  <a:lnTo>
                    <a:pt x="2511580" y="465970"/>
                  </a:lnTo>
                  <a:lnTo>
                    <a:pt x="2521171" y="448386"/>
                  </a:lnTo>
                  <a:lnTo>
                    <a:pt x="2528364" y="430003"/>
                  </a:lnTo>
                  <a:lnTo>
                    <a:pt x="2533959" y="412419"/>
                  </a:lnTo>
                  <a:lnTo>
                    <a:pt x="2539554" y="393237"/>
                  </a:lnTo>
                  <a:lnTo>
                    <a:pt x="2542751" y="374055"/>
                  </a:lnTo>
                  <a:lnTo>
                    <a:pt x="2546747" y="354073"/>
                  </a:lnTo>
                  <a:lnTo>
                    <a:pt x="2549944" y="334092"/>
                  </a:lnTo>
                  <a:lnTo>
                    <a:pt x="2552342" y="320504"/>
                  </a:lnTo>
                  <a:lnTo>
                    <a:pt x="2553141" y="293329"/>
                  </a:lnTo>
                  <a:lnTo>
                    <a:pt x="2554740" y="261359"/>
                  </a:lnTo>
                  <a:lnTo>
                    <a:pt x="2557138" y="225392"/>
                  </a:lnTo>
                  <a:lnTo>
                    <a:pt x="2557937" y="202213"/>
                  </a:lnTo>
                  <a:lnTo>
                    <a:pt x="2558736" y="180633"/>
                  </a:lnTo>
                  <a:lnTo>
                    <a:pt x="2559535" y="162250"/>
                  </a:lnTo>
                  <a:close/>
                  <a:moveTo>
                    <a:pt x="1761072" y="0"/>
                  </a:moveTo>
                  <a:lnTo>
                    <a:pt x="1789846" y="0"/>
                  </a:lnTo>
                  <a:lnTo>
                    <a:pt x="1819418" y="0"/>
                  </a:lnTo>
                  <a:lnTo>
                    <a:pt x="1850590" y="0"/>
                  </a:lnTo>
                  <a:lnTo>
                    <a:pt x="1882560" y="799"/>
                  </a:lnTo>
                  <a:lnTo>
                    <a:pt x="1916928" y="799"/>
                  </a:lnTo>
                  <a:lnTo>
                    <a:pt x="1952096" y="799"/>
                  </a:lnTo>
                  <a:lnTo>
                    <a:pt x="1986464" y="799"/>
                  </a:lnTo>
                  <a:lnTo>
                    <a:pt x="2021632" y="799"/>
                  </a:lnTo>
                  <a:lnTo>
                    <a:pt x="2056799" y="799"/>
                  </a:lnTo>
                  <a:lnTo>
                    <a:pt x="2091967" y="799"/>
                  </a:lnTo>
                  <a:lnTo>
                    <a:pt x="2125536" y="799"/>
                  </a:lnTo>
                  <a:lnTo>
                    <a:pt x="2159105" y="1599"/>
                  </a:lnTo>
                  <a:lnTo>
                    <a:pt x="2191075" y="1599"/>
                  </a:lnTo>
                  <a:lnTo>
                    <a:pt x="2222247" y="1599"/>
                  </a:lnTo>
                  <a:lnTo>
                    <a:pt x="2251020" y="1599"/>
                  </a:lnTo>
                  <a:lnTo>
                    <a:pt x="2278994" y="1599"/>
                  </a:lnTo>
                  <a:lnTo>
                    <a:pt x="2303771" y="1599"/>
                  </a:lnTo>
                  <a:lnTo>
                    <a:pt x="2326950" y="2398"/>
                  </a:lnTo>
                  <a:lnTo>
                    <a:pt x="2346132" y="2398"/>
                  </a:lnTo>
                  <a:lnTo>
                    <a:pt x="2362118" y="2398"/>
                  </a:lnTo>
                  <a:lnTo>
                    <a:pt x="2376504" y="2398"/>
                  </a:lnTo>
                  <a:lnTo>
                    <a:pt x="2385296" y="2398"/>
                  </a:lnTo>
                  <a:lnTo>
                    <a:pt x="2391690" y="2398"/>
                  </a:lnTo>
                  <a:lnTo>
                    <a:pt x="2394088" y="2398"/>
                  </a:lnTo>
                  <a:lnTo>
                    <a:pt x="2391690" y="23978"/>
                  </a:lnTo>
                  <a:lnTo>
                    <a:pt x="2389292" y="51153"/>
                  </a:lnTo>
                  <a:lnTo>
                    <a:pt x="2386095" y="79926"/>
                  </a:lnTo>
                  <a:lnTo>
                    <a:pt x="2385296" y="101506"/>
                  </a:lnTo>
                  <a:lnTo>
                    <a:pt x="2401281" y="98309"/>
                  </a:lnTo>
                  <a:lnTo>
                    <a:pt x="2418865" y="95912"/>
                  </a:lnTo>
                  <a:lnTo>
                    <a:pt x="2437248" y="92715"/>
                  </a:lnTo>
                  <a:lnTo>
                    <a:pt x="2457230" y="89517"/>
                  </a:lnTo>
                  <a:lnTo>
                    <a:pt x="2477211" y="86320"/>
                  </a:lnTo>
                  <a:lnTo>
                    <a:pt x="2498791" y="83123"/>
                  </a:lnTo>
                  <a:lnTo>
                    <a:pt x="2518773" y="79127"/>
                  </a:lnTo>
                  <a:lnTo>
                    <a:pt x="2539554" y="75131"/>
                  </a:lnTo>
                  <a:lnTo>
                    <a:pt x="2558736" y="71934"/>
                  </a:lnTo>
                  <a:lnTo>
                    <a:pt x="2577119" y="68737"/>
                  </a:lnTo>
                  <a:lnTo>
                    <a:pt x="2593904" y="66339"/>
                  </a:lnTo>
                  <a:lnTo>
                    <a:pt x="2607491" y="63142"/>
                  </a:lnTo>
                  <a:lnTo>
                    <a:pt x="2619480" y="61543"/>
                  </a:lnTo>
                  <a:lnTo>
                    <a:pt x="2629870" y="60744"/>
                  </a:lnTo>
                  <a:lnTo>
                    <a:pt x="2634666" y="59945"/>
                  </a:lnTo>
                  <a:lnTo>
                    <a:pt x="2637863" y="59945"/>
                  </a:lnTo>
                  <a:lnTo>
                    <a:pt x="2640261" y="62343"/>
                  </a:lnTo>
                  <a:lnTo>
                    <a:pt x="2641060" y="77529"/>
                  </a:lnTo>
                  <a:lnTo>
                    <a:pt x="2640261" y="114295"/>
                  </a:lnTo>
                  <a:lnTo>
                    <a:pt x="2637863" y="165447"/>
                  </a:lnTo>
                  <a:lnTo>
                    <a:pt x="2632268" y="225392"/>
                  </a:lnTo>
                  <a:lnTo>
                    <a:pt x="2628272" y="262158"/>
                  </a:lnTo>
                  <a:lnTo>
                    <a:pt x="2624276" y="301322"/>
                  </a:lnTo>
                  <a:lnTo>
                    <a:pt x="2618681" y="339687"/>
                  </a:lnTo>
                  <a:lnTo>
                    <a:pt x="2612287" y="377252"/>
                  </a:lnTo>
                  <a:lnTo>
                    <a:pt x="2604294" y="414018"/>
                  </a:lnTo>
                  <a:lnTo>
                    <a:pt x="2597101" y="448386"/>
                  </a:lnTo>
                  <a:lnTo>
                    <a:pt x="2588309" y="480357"/>
                  </a:lnTo>
                  <a:lnTo>
                    <a:pt x="2578718" y="508331"/>
                  </a:lnTo>
                  <a:lnTo>
                    <a:pt x="2569926" y="525915"/>
                  </a:lnTo>
                  <a:lnTo>
                    <a:pt x="2557937" y="541900"/>
                  </a:lnTo>
                  <a:lnTo>
                    <a:pt x="2541152" y="558684"/>
                  </a:lnTo>
                  <a:lnTo>
                    <a:pt x="2522769" y="574670"/>
                  </a:lnTo>
                  <a:lnTo>
                    <a:pt x="2502788" y="589856"/>
                  </a:lnTo>
                  <a:lnTo>
                    <a:pt x="2480408" y="604242"/>
                  </a:lnTo>
                  <a:lnTo>
                    <a:pt x="2456431" y="617830"/>
                  </a:lnTo>
                  <a:lnTo>
                    <a:pt x="2433252" y="629819"/>
                  </a:lnTo>
                  <a:lnTo>
                    <a:pt x="2409274" y="641008"/>
                  </a:lnTo>
                  <a:lnTo>
                    <a:pt x="2386095" y="650600"/>
                  </a:lnTo>
                  <a:lnTo>
                    <a:pt x="2364515" y="659391"/>
                  </a:lnTo>
                  <a:lnTo>
                    <a:pt x="2345333" y="667384"/>
                  </a:lnTo>
                  <a:lnTo>
                    <a:pt x="2326950" y="672979"/>
                  </a:lnTo>
                  <a:lnTo>
                    <a:pt x="2311764" y="677774"/>
                  </a:lnTo>
                  <a:lnTo>
                    <a:pt x="2300574" y="680172"/>
                  </a:lnTo>
                  <a:lnTo>
                    <a:pt x="2293381" y="680972"/>
                  </a:lnTo>
                  <a:lnTo>
                    <a:pt x="2282191" y="702552"/>
                  </a:lnTo>
                  <a:lnTo>
                    <a:pt x="2269403" y="722533"/>
                  </a:lnTo>
                  <a:lnTo>
                    <a:pt x="2254217" y="741715"/>
                  </a:lnTo>
                  <a:lnTo>
                    <a:pt x="2238232" y="760098"/>
                  </a:lnTo>
                  <a:lnTo>
                    <a:pt x="2219849" y="777682"/>
                  </a:lnTo>
                  <a:lnTo>
                    <a:pt x="2202265" y="794467"/>
                  </a:lnTo>
                  <a:lnTo>
                    <a:pt x="2183083" y="808853"/>
                  </a:lnTo>
                  <a:lnTo>
                    <a:pt x="2164700" y="824039"/>
                  </a:lnTo>
                  <a:lnTo>
                    <a:pt x="2147116" y="836028"/>
                  </a:lnTo>
                  <a:lnTo>
                    <a:pt x="2129532" y="848017"/>
                  </a:lnTo>
                  <a:lnTo>
                    <a:pt x="2113547" y="856809"/>
                  </a:lnTo>
                  <a:lnTo>
                    <a:pt x="2099959" y="865601"/>
                  </a:lnTo>
                  <a:lnTo>
                    <a:pt x="2087971" y="872794"/>
                  </a:lnTo>
                  <a:lnTo>
                    <a:pt x="2079179" y="877590"/>
                  </a:lnTo>
                  <a:lnTo>
                    <a:pt x="2072785" y="879988"/>
                  </a:lnTo>
                  <a:lnTo>
                    <a:pt x="2068788" y="880787"/>
                  </a:lnTo>
                  <a:lnTo>
                    <a:pt x="2066390" y="903166"/>
                  </a:lnTo>
                  <a:lnTo>
                    <a:pt x="2067190" y="930341"/>
                  </a:lnTo>
                  <a:lnTo>
                    <a:pt x="2071186" y="964710"/>
                  </a:lnTo>
                  <a:lnTo>
                    <a:pt x="2082376" y="1001476"/>
                  </a:lnTo>
                  <a:lnTo>
                    <a:pt x="2099959" y="1043037"/>
                  </a:lnTo>
                  <a:lnTo>
                    <a:pt x="2125536" y="1086197"/>
                  </a:lnTo>
                  <a:lnTo>
                    <a:pt x="2159105" y="1130157"/>
                  </a:lnTo>
                  <a:lnTo>
                    <a:pt x="2203064" y="1175715"/>
                  </a:lnTo>
                  <a:lnTo>
                    <a:pt x="2227042" y="1189302"/>
                  </a:lnTo>
                  <a:lnTo>
                    <a:pt x="2250221" y="1204488"/>
                  </a:lnTo>
                  <a:lnTo>
                    <a:pt x="2272600" y="1220473"/>
                  </a:lnTo>
                  <a:lnTo>
                    <a:pt x="2291782" y="1238857"/>
                  </a:lnTo>
                  <a:lnTo>
                    <a:pt x="2307768" y="1259637"/>
                  </a:lnTo>
                  <a:lnTo>
                    <a:pt x="2321355" y="1281217"/>
                  </a:lnTo>
                  <a:lnTo>
                    <a:pt x="2329348" y="1305995"/>
                  </a:lnTo>
                  <a:lnTo>
                    <a:pt x="2333344" y="1334768"/>
                  </a:lnTo>
                  <a:lnTo>
                    <a:pt x="2335742" y="1347556"/>
                  </a:lnTo>
                  <a:lnTo>
                    <a:pt x="2336541" y="1362742"/>
                  </a:lnTo>
                  <a:lnTo>
                    <a:pt x="2337340" y="1374731"/>
                  </a:lnTo>
                  <a:lnTo>
                    <a:pt x="2337340" y="1380326"/>
                  </a:lnTo>
                  <a:lnTo>
                    <a:pt x="2336541" y="1380326"/>
                  </a:lnTo>
                  <a:lnTo>
                    <a:pt x="2333344" y="1380326"/>
                  </a:lnTo>
                  <a:lnTo>
                    <a:pt x="2328549" y="1380326"/>
                  </a:lnTo>
                  <a:lnTo>
                    <a:pt x="2322954" y="1381125"/>
                  </a:lnTo>
                  <a:lnTo>
                    <a:pt x="2315760" y="1381125"/>
                  </a:lnTo>
                  <a:lnTo>
                    <a:pt x="2306968" y="1381125"/>
                  </a:lnTo>
                  <a:lnTo>
                    <a:pt x="2298177" y="1381125"/>
                  </a:lnTo>
                  <a:lnTo>
                    <a:pt x="2287786" y="1381125"/>
                  </a:lnTo>
                  <a:lnTo>
                    <a:pt x="2275797" y="1381125"/>
                  </a:lnTo>
                  <a:lnTo>
                    <a:pt x="2263808" y="1381125"/>
                  </a:lnTo>
                  <a:lnTo>
                    <a:pt x="2251020" y="1381125"/>
                  </a:lnTo>
                  <a:lnTo>
                    <a:pt x="2237433" y="1381125"/>
                  </a:lnTo>
                  <a:lnTo>
                    <a:pt x="2223845" y="1381125"/>
                  </a:lnTo>
                  <a:lnTo>
                    <a:pt x="2208659" y="1381125"/>
                  </a:lnTo>
                  <a:lnTo>
                    <a:pt x="2194272" y="1381125"/>
                  </a:lnTo>
                  <a:lnTo>
                    <a:pt x="2179086" y="1381125"/>
                  </a:lnTo>
                  <a:lnTo>
                    <a:pt x="2139923" y="1381125"/>
                  </a:lnTo>
                  <a:lnTo>
                    <a:pt x="2098361" y="1381125"/>
                  </a:lnTo>
                  <a:lnTo>
                    <a:pt x="2055201" y="1381125"/>
                  </a:lnTo>
                  <a:lnTo>
                    <a:pt x="2012041" y="1381125"/>
                  </a:lnTo>
                  <a:lnTo>
                    <a:pt x="1967282" y="1381125"/>
                  </a:lnTo>
                  <a:lnTo>
                    <a:pt x="1923322" y="1380326"/>
                  </a:lnTo>
                  <a:lnTo>
                    <a:pt x="1880962" y="1380326"/>
                  </a:lnTo>
                  <a:lnTo>
                    <a:pt x="1839400" y="1380326"/>
                  </a:lnTo>
                  <a:lnTo>
                    <a:pt x="1801035" y="1380326"/>
                  </a:lnTo>
                  <a:lnTo>
                    <a:pt x="1765069" y="1380326"/>
                  </a:lnTo>
                  <a:lnTo>
                    <a:pt x="1733897" y="1378727"/>
                  </a:lnTo>
                  <a:lnTo>
                    <a:pt x="1705923" y="1378727"/>
                  </a:lnTo>
                  <a:lnTo>
                    <a:pt x="1682745" y="1378727"/>
                  </a:lnTo>
                  <a:lnTo>
                    <a:pt x="1666759" y="1378727"/>
                  </a:lnTo>
                  <a:lnTo>
                    <a:pt x="1655570" y="1378727"/>
                  </a:lnTo>
                  <a:lnTo>
                    <a:pt x="1651573" y="1378727"/>
                  </a:lnTo>
                  <a:lnTo>
                    <a:pt x="1651573" y="1371534"/>
                  </a:lnTo>
                  <a:lnTo>
                    <a:pt x="1650774" y="1356348"/>
                  </a:lnTo>
                  <a:lnTo>
                    <a:pt x="1650774" y="1338764"/>
                  </a:lnTo>
                  <a:lnTo>
                    <a:pt x="1650774" y="1326775"/>
                  </a:lnTo>
                  <a:lnTo>
                    <a:pt x="1653172" y="1313188"/>
                  </a:lnTo>
                  <a:lnTo>
                    <a:pt x="1657967" y="1298801"/>
                  </a:lnTo>
                  <a:lnTo>
                    <a:pt x="1663562" y="1285214"/>
                  </a:lnTo>
                  <a:lnTo>
                    <a:pt x="1672354" y="1272426"/>
                  </a:lnTo>
                  <a:lnTo>
                    <a:pt x="1680347" y="1259637"/>
                  </a:lnTo>
                  <a:lnTo>
                    <a:pt x="1688339" y="1247648"/>
                  </a:lnTo>
                  <a:lnTo>
                    <a:pt x="1697931" y="1234860"/>
                  </a:lnTo>
                  <a:lnTo>
                    <a:pt x="1706722" y="1222871"/>
                  </a:lnTo>
                  <a:lnTo>
                    <a:pt x="1709919" y="1218875"/>
                  </a:lnTo>
                  <a:lnTo>
                    <a:pt x="1713116" y="1216477"/>
                  </a:lnTo>
                  <a:lnTo>
                    <a:pt x="1716314" y="1214079"/>
                  </a:lnTo>
                  <a:lnTo>
                    <a:pt x="1719511" y="1213280"/>
                  </a:lnTo>
                  <a:lnTo>
                    <a:pt x="1722708" y="1210882"/>
                  </a:lnTo>
                  <a:lnTo>
                    <a:pt x="1725105" y="1208485"/>
                  </a:lnTo>
                  <a:lnTo>
                    <a:pt x="1729102" y="1206087"/>
                  </a:lnTo>
                  <a:lnTo>
                    <a:pt x="1733098" y="1204488"/>
                  </a:lnTo>
                  <a:lnTo>
                    <a:pt x="1768266" y="1182109"/>
                  </a:lnTo>
                  <a:lnTo>
                    <a:pt x="1801035" y="1158930"/>
                  </a:lnTo>
                  <a:lnTo>
                    <a:pt x="1827411" y="1134952"/>
                  </a:lnTo>
                  <a:lnTo>
                    <a:pt x="1851389" y="1110175"/>
                  </a:lnTo>
                  <a:lnTo>
                    <a:pt x="1870571" y="1086197"/>
                  </a:lnTo>
                  <a:lnTo>
                    <a:pt x="1887356" y="1061420"/>
                  </a:lnTo>
                  <a:lnTo>
                    <a:pt x="1900144" y="1037442"/>
                  </a:lnTo>
                  <a:lnTo>
                    <a:pt x="1910534" y="1013465"/>
                  </a:lnTo>
                  <a:lnTo>
                    <a:pt x="1917728" y="991085"/>
                  </a:lnTo>
                  <a:lnTo>
                    <a:pt x="1923322" y="970304"/>
                  </a:lnTo>
                  <a:lnTo>
                    <a:pt x="1925720" y="950323"/>
                  </a:lnTo>
                  <a:lnTo>
                    <a:pt x="1928118" y="931940"/>
                  </a:lnTo>
                  <a:lnTo>
                    <a:pt x="1928118" y="915155"/>
                  </a:lnTo>
                  <a:lnTo>
                    <a:pt x="1927319" y="901568"/>
                  </a:lnTo>
                  <a:lnTo>
                    <a:pt x="1924921" y="889579"/>
                  </a:lnTo>
                  <a:lnTo>
                    <a:pt x="1923322" y="880787"/>
                  </a:lnTo>
                  <a:lnTo>
                    <a:pt x="1920925" y="879988"/>
                  </a:lnTo>
                  <a:lnTo>
                    <a:pt x="1915330" y="875991"/>
                  </a:lnTo>
                  <a:lnTo>
                    <a:pt x="1906538" y="869597"/>
                  </a:lnTo>
                  <a:lnTo>
                    <a:pt x="1895348" y="862404"/>
                  </a:lnTo>
                  <a:lnTo>
                    <a:pt x="1882560" y="853612"/>
                  </a:lnTo>
                  <a:lnTo>
                    <a:pt x="1868173" y="843222"/>
                  </a:lnTo>
                  <a:lnTo>
                    <a:pt x="1852188" y="831233"/>
                  </a:lnTo>
                  <a:lnTo>
                    <a:pt x="1834604" y="817645"/>
                  </a:lnTo>
                  <a:lnTo>
                    <a:pt x="1818619" y="803259"/>
                  </a:lnTo>
                  <a:lnTo>
                    <a:pt x="1801035" y="788872"/>
                  </a:lnTo>
                  <a:lnTo>
                    <a:pt x="1784251" y="774485"/>
                  </a:lnTo>
                  <a:lnTo>
                    <a:pt x="1768266" y="758500"/>
                  </a:lnTo>
                  <a:lnTo>
                    <a:pt x="1753879" y="742515"/>
                  </a:lnTo>
                  <a:lnTo>
                    <a:pt x="1741091" y="727329"/>
                  </a:lnTo>
                  <a:lnTo>
                    <a:pt x="1729901" y="711343"/>
                  </a:lnTo>
                  <a:lnTo>
                    <a:pt x="1721908" y="696957"/>
                  </a:lnTo>
                  <a:lnTo>
                    <a:pt x="1715514" y="696157"/>
                  </a:lnTo>
                  <a:lnTo>
                    <a:pt x="1705124" y="692161"/>
                  </a:lnTo>
                  <a:lnTo>
                    <a:pt x="1691536" y="687366"/>
                  </a:lnTo>
                  <a:lnTo>
                    <a:pt x="1673953" y="681771"/>
                  </a:lnTo>
                  <a:lnTo>
                    <a:pt x="1654770" y="673778"/>
                  </a:lnTo>
                  <a:lnTo>
                    <a:pt x="1633190" y="664986"/>
                  </a:lnTo>
                  <a:lnTo>
                    <a:pt x="1610012" y="653797"/>
                  </a:lnTo>
                  <a:lnTo>
                    <a:pt x="1587632" y="641808"/>
                  </a:lnTo>
                  <a:lnTo>
                    <a:pt x="1563654" y="629019"/>
                  </a:lnTo>
                  <a:lnTo>
                    <a:pt x="1540476" y="613833"/>
                  </a:lnTo>
                  <a:lnTo>
                    <a:pt x="1518096" y="598648"/>
                  </a:lnTo>
                  <a:lnTo>
                    <a:pt x="1498115" y="581863"/>
                  </a:lnTo>
                  <a:lnTo>
                    <a:pt x="1480531" y="564279"/>
                  </a:lnTo>
                  <a:lnTo>
                    <a:pt x="1464546" y="545097"/>
                  </a:lnTo>
                  <a:lnTo>
                    <a:pt x="1452557" y="525915"/>
                  </a:lnTo>
                  <a:lnTo>
                    <a:pt x="1444564" y="505134"/>
                  </a:lnTo>
                  <a:lnTo>
                    <a:pt x="1437371" y="474762"/>
                  </a:lnTo>
                  <a:lnTo>
                    <a:pt x="1431776" y="441193"/>
                  </a:lnTo>
                  <a:lnTo>
                    <a:pt x="1426981" y="402828"/>
                  </a:lnTo>
                  <a:lnTo>
                    <a:pt x="1422984" y="363664"/>
                  </a:lnTo>
                  <a:lnTo>
                    <a:pt x="1420586" y="322902"/>
                  </a:lnTo>
                  <a:lnTo>
                    <a:pt x="1418988" y="282140"/>
                  </a:lnTo>
                  <a:lnTo>
                    <a:pt x="1418189" y="242177"/>
                  </a:lnTo>
                  <a:lnTo>
                    <a:pt x="1416590" y="203013"/>
                  </a:lnTo>
                  <a:lnTo>
                    <a:pt x="1416590" y="147064"/>
                  </a:lnTo>
                  <a:lnTo>
                    <a:pt x="1418988" y="99109"/>
                  </a:lnTo>
                  <a:lnTo>
                    <a:pt x="1419787" y="66339"/>
                  </a:lnTo>
                  <a:lnTo>
                    <a:pt x="1419787" y="54350"/>
                  </a:lnTo>
                  <a:lnTo>
                    <a:pt x="1422185" y="54350"/>
                  </a:lnTo>
                  <a:lnTo>
                    <a:pt x="1427780" y="55149"/>
                  </a:lnTo>
                  <a:lnTo>
                    <a:pt x="1436572" y="55948"/>
                  </a:lnTo>
                  <a:lnTo>
                    <a:pt x="1446962" y="57547"/>
                  </a:lnTo>
                  <a:lnTo>
                    <a:pt x="1460550" y="60744"/>
                  </a:lnTo>
                  <a:lnTo>
                    <a:pt x="1474936" y="63142"/>
                  </a:lnTo>
                  <a:lnTo>
                    <a:pt x="1491721" y="67138"/>
                  </a:lnTo>
                  <a:lnTo>
                    <a:pt x="1509305" y="71134"/>
                  </a:lnTo>
                  <a:lnTo>
                    <a:pt x="1527688" y="75131"/>
                  </a:lnTo>
                  <a:lnTo>
                    <a:pt x="1546071" y="79127"/>
                  </a:lnTo>
                  <a:lnTo>
                    <a:pt x="1565253" y="83923"/>
                  </a:lnTo>
                  <a:lnTo>
                    <a:pt x="1584435" y="87919"/>
                  </a:lnTo>
                  <a:lnTo>
                    <a:pt x="1603618" y="91915"/>
                  </a:lnTo>
                  <a:lnTo>
                    <a:pt x="1621201" y="96711"/>
                  </a:lnTo>
                  <a:lnTo>
                    <a:pt x="1638785" y="101506"/>
                  </a:lnTo>
                  <a:lnTo>
                    <a:pt x="1654770" y="104703"/>
                  </a:lnTo>
                  <a:lnTo>
                    <a:pt x="1651573" y="79926"/>
                  </a:lnTo>
                  <a:lnTo>
                    <a:pt x="1645978" y="44759"/>
                  </a:lnTo>
                  <a:lnTo>
                    <a:pt x="1639584" y="14387"/>
                  </a:lnTo>
                  <a:lnTo>
                    <a:pt x="1637187" y="1599"/>
                  </a:lnTo>
                  <a:lnTo>
                    <a:pt x="1640384" y="1599"/>
                  </a:lnTo>
                  <a:lnTo>
                    <a:pt x="1648376" y="799"/>
                  </a:lnTo>
                  <a:lnTo>
                    <a:pt x="1658767" y="799"/>
                  </a:lnTo>
                  <a:lnTo>
                    <a:pt x="1673953" y="799"/>
                  </a:lnTo>
                  <a:lnTo>
                    <a:pt x="1691536" y="799"/>
                  </a:lnTo>
                  <a:lnTo>
                    <a:pt x="1712317" y="799"/>
                  </a:lnTo>
                  <a:lnTo>
                    <a:pt x="1735496" y="799"/>
                  </a:ln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176" dirty="0">
                <a:solidFill>
                  <a:prstClr val="black"/>
                </a:solidFill>
              </a:endParaRPr>
            </a:p>
          </p:txBody>
        </p:sp>
        <p:grpSp>
          <p:nvGrpSpPr>
            <p:cNvPr id="11" name="Group 10"/>
            <p:cNvGrpSpPr/>
            <p:nvPr/>
          </p:nvGrpSpPr>
          <p:grpSpPr>
            <a:xfrm>
              <a:off x="-8460" y="4576950"/>
              <a:ext cx="4821760" cy="2167652"/>
              <a:chOff x="2781300" y="1994247"/>
              <a:chExt cx="5854700" cy="3194953"/>
            </a:xfrm>
            <a:solidFill>
              <a:schemeClr val="bg1">
                <a:lumMod val="50000"/>
              </a:schemeClr>
            </a:solidFill>
          </p:grpSpPr>
          <p:sp>
            <p:nvSpPr>
              <p:cNvPr id="12" name="Freeform 11"/>
              <p:cNvSpPr/>
              <p:nvPr/>
            </p:nvSpPr>
            <p:spPr>
              <a:xfrm>
                <a:off x="2781300" y="2578567"/>
                <a:ext cx="5854700" cy="2610633"/>
              </a:xfrm>
              <a:custGeom>
                <a:avLst/>
                <a:gdLst/>
                <a:ahLst/>
                <a:cxnLst/>
                <a:rect l="l" t="t" r="r" b="b"/>
                <a:pathLst>
                  <a:path w="5854700" h="2610633">
                    <a:moveTo>
                      <a:pt x="0" y="1162345"/>
                    </a:moveTo>
                    <a:lnTo>
                      <a:pt x="1762125" y="1832758"/>
                    </a:lnTo>
                    <a:lnTo>
                      <a:pt x="2000250" y="1680358"/>
                    </a:lnTo>
                    <a:lnTo>
                      <a:pt x="2095500" y="2204233"/>
                    </a:lnTo>
                    <a:lnTo>
                      <a:pt x="981075" y="2251858"/>
                    </a:lnTo>
                    <a:lnTo>
                      <a:pt x="1162050" y="2137558"/>
                    </a:lnTo>
                    <a:lnTo>
                      <a:pt x="0" y="1640335"/>
                    </a:lnTo>
                    <a:close/>
                    <a:moveTo>
                      <a:pt x="0" y="476742"/>
                    </a:moveTo>
                    <a:lnTo>
                      <a:pt x="5245100" y="2140733"/>
                    </a:lnTo>
                    <a:lnTo>
                      <a:pt x="5372100" y="1962933"/>
                    </a:lnTo>
                    <a:lnTo>
                      <a:pt x="5854700" y="2528083"/>
                    </a:lnTo>
                    <a:lnTo>
                      <a:pt x="4762500" y="2610633"/>
                    </a:lnTo>
                    <a:lnTo>
                      <a:pt x="4826000" y="2502683"/>
                    </a:lnTo>
                    <a:lnTo>
                      <a:pt x="0" y="821626"/>
                    </a:lnTo>
                    <a:close/>
                    <a:moveTo>
                      <a:pt x="0" y="0"/>
                    </a:moveTo>
                    <a:lnTo>
                      <a:pt x="2724150" y="750083"/>
                    </a:lnTo>
                    <a:lnTo>
                      <a:pt x="2895600" y="648483"/>
                    </a:lnTo>
                    <a:lnTo>
                      <a:pt x="3035300" y="940583"/>
                    </a:lnTo>
                    <a:lnTo>
                      <a:pt x="2216150" y="978683"/>
                    </a:lnTo>
                    <a:lnTo>
                      <a:pt x="2298700" y="908833"/>
                    </a:lnTo>
                    <a:lnTo>
                      <a:pt x="0" y="243042"/>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3" name="Freeform 12"/>
              <p:cNvSpPr/>
              <p:nvPr/>
            </p:nvSpPr>
            <p:spPr>
              <a:xfrm>
                <a:off x="6355185" y="2752386"/>
                <a:ext cx="1589551" cy="1759853"/>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4" name="Freeform 13"/>
              <p:cNvSpPr/>
              <p:nvPr/>
            </p:nvSpPr>
            <p:spPr>
              <a:xfrm>
                <a:off x="4359365" y="1994247"/>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5" name="Freeform 14"/>
              <p:cNvSpPr/>
              <p:nvPr/>
            </p:nvSpPr>
            <p:spPr>
              <a:xfrm>
                <a:off x="3125045" y="3009559"/>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grpSp>
      </p:grpSp>
      <p:sp>
        <p:nvSpPr>
          <p:cNvPr id="3" name="Slide Number Placeholder 2"/>
          <p:cNvSpPr>
            <a:spLocks noGrp="1"/>
          </p:cNvSpPr>
          <p:nvPr>
            <p:ph type="sldNum" sz="quarter" idx="11"/>
          </p:nvPr>
        </p:nvSpPr>
        <p:spPr/>
        <p:txBody>
          <a:bodyPr/>
          <a:lstStyle/>
          <a:p>
            <a:fld id="{27258FFF-F925-446B-8502-81C933981705}" type="slidenum">
              <a:rPr lang="en-US" smtClean="0"/>
              <a:pPr/>
              <a:t>31</a:t>
            </a:fld>
            <a:endParaRPr lang="en-US" dirty="0"/>
          </a:p>
        </p:txBody>
      </p:sp>
      <p:sp>
        <p:nvSpPr>
          <p:cNvPr id="4" name="Title 3"/>
          <p:cNvSpPr>
            <a:spLocks noGrp="1"/>
          </p:cNvSpPr>
          <p:nvPr>
            <p:ph type="title"/>
          </p:nvPr>
        </p:nvSpPr>
        <p:spPr/>
        <p:txBody>
          <a:bodyPr/>
          <a:lstStyle/>
          <a:p>
            <a:r>
              <a:rPr lang="en-US" dirty="0">
                <a:solidFill>
                  <a:schemeClr val="bg1"/>
                </a:solidFill>
              </a:rPr>
              <a:t>What you can do with Media Services</a:t>
            </a:r>
            <a:endParaRPr lang="en-IN" dirty="0">
              <a:solidFill>
                <a:schemeClr val="bg1"/>
              </a:solidFill>
            </a:endParaRPr>
          </a:p>
        </p:txBody>
      </p:sp>
      <p:grpSp>
        <p:nvGrpSpPr>
          <p:cNvPr id="16" name="Group 15"/>
          <p:cNvGrpSpPr/>
          <p:nvPr/>
        </p:nvGrpSpPr>
        <p:grpSpPr>
          <a:xfrm>
            <a:off x="7707717" y="1335676"/>
            <a:ext cx="3478128" cy="3039444"/>
            <a:chOff x="8035791" y="1810594"/>
            <a:chExt cx="3547872" cy="2651760"/>
          </a:xfrm>
        </p:grpSpPr>
        <p:sp>
          <p:nvSpPr>
            <p:cNvPr id="17" name="Rectangle 16"/>
            <p:cNvSpPr/>
            <p:nvPr/>
          </p:nvSpPr>
          <p:spPr bwMode="auto">
            <a:xfrm>
              <a:off x="8035791" y="1810594"/>
              <a:ext cx="3547872" cy="2651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Enterprise video management</a:t>
              </a:r>
            </a:p>
          </p:txBody>
        </p:sp>
        <p:sp>
          <p:nvSpPr>
            <p:cNvPr id="18" name="Rectangle 17"/>
            <p:cNvSpPr/>
            <p:nvPr/>
          </p:nvSpPr>
          <p:spPr bwMode="auto">
            <a:xfrm>
              <a:off x="8035791"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Distribute and manage corporate communications, IT, HR content and training. </a:t>
              </a:r>
            </a:p>
          </p:txBody>
        </p:sp>
      </p:grpSp>
      <p:grpSp>
        <p:nvGrpSpPr>
          <p:cNvPr id="19" name="Group 18"/>
          <p:cNvGrpSpPr/>
          <p:nvPr/>
        </p:nvGrpSpPr>
        <p:grpSpPr>
          <a:xfrm>
            <a:off x="4140715" y="1335676"/>
            <a:ext cx="3478128" cy="3039444"/>
            <a:chOff x="4401274" y="1810594"/>
            <a:chExt cx="3547872" cy="2651760"/>
          </a:xfrm>
        </p:grpSpPr>
        <p:sp>
          <p:nvSpPr>
            <p:cNvPr id="20" name="Rectangle 19"/>
            <p:cNvSpPr/>
            <p:nvPr/>
          </p:nvSpPr>
          <p:spPr bwMode="auto">
            <a:xfrm>
              <a:off x="4401274" y="1810594"/>
              <a:ext cx="3547872" cy="2651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Digital marketing platforms</a:t>
              </a:r>
            </a:p>
          </p:txBody>
        </p:sp>
        <p:sp>
          <p:nvSpPr>
            <p:cNvPr id="21" name="Rectangle 20"/>
            <p:cNvSpPr/>
            <p:nvPr/>
          </p:nvSpPr>
          <p:spPr bwMode="auto">
            <a:xfrm>
              <a:off x="4401274"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Services and tools for video preparation, management and publishing.</a:t>
              </a:r>
            </a:p>
          </p:txBody>
        </p:sp>
      </p:grpSp>
      <p:grpSp>
        <p:nvGrpSpPr>
          <p:cNvPr id="22" name="Group 21"/>
          <p:cNvGrpSpPr/>
          <p:nvPr/>
        </p:nvGrpSpPr>
        <p:grpSpPr>
          <a:xfrm>
            <a:off x="573713" y="1335676"/>
            <a:ext cx="3478128" cy="3039444"/>
            <a:chOff x="758735" y="1810594"/>
            <a:chExt cx="3547872" cy="2651760"/>
          </a:xfrm>
        </p:grpSpPr>
        <p:sp>
          <p:nvSpPr>
            <p:cNvPr id="23" name="Rectangle 22"/>
            <p:cNvSpPr/>
            <p:nvPr/>
          </p:nvSpPr>
          <p:spPr bwMode="auto">
            <a:xfrm>
              <a:off x="758735" y="1810594"/>
              <a:ext cx="3547872" cy="2651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Live and on-demand streaming</a:t>
              </a:r>
            </a:p>
          </p:txBody>
        </p:sp>
        <p:sp>
          <p:nvSpPr>
            <p:cNvPr id="24" name="Rectangle 23"/>
            <p:cNvSpPr/>
            <p:nvPr/>
          </p:nvSpPr>
          <p:spPr bwMode="auto">
            <a:xfrm>
              <a:off x="758735"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Reach hundreds of millions of device endpoints.</a:t>
              </a:r>
            </a:p>
          </p:txBody>
        </p:sp>
      </p:grpSp>
    </p:spTree>
    <p:extLst>
      <p:ext uri="{BB962C8B-B14F-4D97-AF65-F5344CB8AC3E}">
        <p14:creationId xmlns:p14="http://schemas.microsoft.com/office/powerpoint/2010/main" val="39251428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4.01583E-6 6.53654E-7 L -0.06817 0.00045 " pathEditMode="relative" rAng="0" ptsTypes="AA">
                                      <p:cBhvr>
                                        <p:cTn id="9" dur="1000" spd="-100000" fill="hold"/>
                                        <p:tgtEl>
                                          <p:spTgt spid="22"/>
                                        </p:tgtEl>
                                        <p:attrNameLst>
                                          <p:attrName>ppt_x</p:attrName>
                                          <p:attrName>ppt_y</p:attrName>
                                        </p:attrNameLst>
                                      </p:cBhvr>
                                      <p:rCtr x="-3408" y="23"/>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42" presetClass="path" presetSubtype="0" decel="100000" fill="hold" nodeType="withEffect">
                                  <p:stCondLst>
                                    <p:cond delay="0"/>
                                  </p:stCondLst>
                                  <p:childTnLst>
                                    <p:animMotion origin="layout" path="M 3.17079E-6 6.53654E-7 L -0.06817 0.00045 " pathEditMode="relative" rAng="0" ptsTypes="AA">
                                      <p:cBhvr>
                                        <p:cTn id="15" dur="1000" spd="-100000" fill="hold"/>
                                        <p:tgtEl>
                                          <p:spTgt spid="19"/>
                                        </p:tgtEl>
                                        <p:attrNameLst>
                                          <p:attrName>ppt_x</p:attrName>
                                          <p:attrName>ppt_y</p:attrName>
                                        </p:attrNameLst>
                                      </p:cBhvr>
                                      <p:rCtr x="-3408" y="23"/>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42" presetClass="path" presetSubtype="0" decel="100000" fill="hold" nodeType="withEffect">
                                  <p:stCondLst>
                                    <p:cond delay="0"/>
                                  </p:stCondLst>
                                  <p:childTnLst>
                                    <p:animMotion origin="layout" path="M 2.32576E-6 6.53654E-7 L -0.06817 0.00045 " pathEditMode="relative" rAng="0" ptsTypes="AA">
                                      <p:cBhvr>
                                        <p:cTn id="21" dur="1000" spd="-100000" fill="hold"/>
                                        <p:tgtEl>
                                          <p:spTgt spid="16"/>
                                        </p:tgtEl>
                                        <p:attrNameLst>
                                          <p:attrName>ppt_x</p:attrName>
                                          <p:attrName>ppt_y</p:attrName>
                                        </p:attrNameLst>
                                      </p:cBhvr>
                                      <p:rCtr x="-340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1" y="1189179"/>
            <a:ext cx="11653523" cy="2829621"/>
          </a:xfrm>
        </p:spPr>
        <p:txBody>
          <a:bodyPr/>
          <a:lstStyle/>
          <a:p>
            <a:r>
              <a:rPr lang="en-US" dirty="0"/>
              <a:t>Live event streaming service with CDN capabilities</a:t>
            </a:r>
          </a:p>
          <a:p>
            <a:r>
              <a:rPr lang="en-US" dirty="0"/>
              <a:t>Studio grade encoding</a:t>
            </a:r>
          </a:p>
          <a:p>
            <a:r>
              <a:rPr lang="en-US" dirty="0"/>
              <a:t>Content protection and encryption</a:t>
            </a:r>
          </a:p>
          <a:p>
            <a:r>
              <a:rPr lang="en-US" dirty="0"/>
              <a:t>Distribute content across multiple channels and devices</a:t>
            </a:r>
          </a:p>
        </p:txBody>
      </p:sp>
      <p:sp>
        <p:nvSpPr>
          <p:cNvPr id="2" name="Title 1"/>
          <p:cNvSpPr>
            <a:spLocks noGrp="1"/>
          </p:cNvSpPr>
          <p:nvPr>
            <p:ph type="title"/>
          </p:nvPr>
        </p:nvSpPr>
        <p:spPr/>
        <p:txBody>
          <a:bodyPr/>
          <a:lstStyle/>
          <a:p>
            <a:r>
              <a:rPr lang="en-US" dirty="0"/>
              <a:t>Media Services Applications</a:t>
            </a:r>
          </a:p>
        </p:txBody>
      </p:sp>
    </p:spTree>
    <p:extLst>
      <p:ext uri="{BB962C8B-B14F-4D97-AF65-F5344CB8AC3E}">
        <p14:creationId xmlns:p14="http://schemas.microsoft.com/office/powerpoint/2010/main" val="3189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42508"/>
            <a:ext cx="11655079" cy="899537"/>
          </a:xfrm>
        </p:spPr>
        <p:txBody>
          <a:bodyPr/>
          <a:lstStyle/>
          <a:p>
            <a:r>
              <a:rPr lang="en-US" sz="4313" dirty="0">
                <a:latin typeface="Segoe UI Light" panose="020B0502040204020203" pitchFamily="34" charset="0"/>
                <a:cs typeface="Segoe UI Light" panose="020B0502040204020203" pitchFamily="34" charset="0"/>
              </a:rPr>
              <a:t>Advanced Analytics</a:t>
            </a:r>
          </a:p>
        </p:txBody>
      </p:sp>
      <p:sp>
        <p:nvSpPr>
          <p:cNvPr id="24" name="Rectangle 23"/>
          <p:cNvSpPr/>
          <p:nvPr/>
        </p:nvSpPr>
        <p:spPr bwMode="auto">
          <a:xfrm>
            <a:off x="269169"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1" name="Rectangle 140"/>
          <p:cNvSpPr/>
          <p:nvPr/>
        </p:nvSpPr>
        <p:spPr bwMode="auto">
          <a:xfrm>
            <a:off x="2241614"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Rectangle 141"/>
          <p:cNvSpPr/>
          <p:nvPr/>
        </p:nvSpPr>
        <p:spPr bwMode="auto">
          <a:xfrm>
            <a:off x="421406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Rectangle 142"/>
          <p:cNvSpPr/>
          <p:nvPr/>
        </p:nvSpPr>
        <p:spPr bwMode="auto">
          <a:xfrm>
            <a:off x="6186505"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4" name="Rectangle 143"/>
          <p:cNvSpPr/>
          <p:nvPr/>
        </p:nvSpPr>
        <p:spPr bwMode="auto">
          <a:xfrm>
            <a:off x="815895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5" name="Rectangle 144"/>
          <p:cNvSpPr/>
          <p:nvPr/>
        </p:nvSpPr>
        <p:spPr bwMode="auto">
          <a:xfrm>
            <a:off x="10131398" y="1870312"/>
            <a:ext cx="1792850" cy="472572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23" name="Group 22"/>
          <p:cNvGrpSpPr/>
          <p:nvPr/>
        </p:nvGrpSpPr>
        <p:grpSpPr>
          <a:xfrm>
            <a:off x="269170" y="1219046"/>
            <a:ext cx="11655078" cy="717140"/>
            <a:chOff x="274638" y="1212850"/>
            <a:chExt cx="11888787" cy="731520"/>
          </a:xfrm>
        </p:grpSpPr>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Storage and</a:t>
              </a:r>
            </a:p>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Batch Analysis</a:t>
              </a: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Stream</a:t>
              </a:r>
              <a:b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b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Analytics</a:t>
              </a:r>
            </a:p>
          </p:txBody>
        </p:sp>
        <p:sp>
          <p:nvSpPr>
            <p:cNvPr id="86" name="Right Arrow 85"/>
            <p:cNvSpPr/>
            <p:nvPr/>
          </p:nvSpPr>
          <p:spPr bwMode="auto">
            <a:xfrm>
              <a:off x="602124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Ingestion</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Event production</a:t>
              </a:r>
            </a:p>
          </p:txBody>
        </p:sp>
      </p:grpSp>
      <p:sp>
        <p:nvSpPr>
          <p:cNvPr id="80" name="Oval 79"/>
          <p:cNvSpPr/>
          <p:nvPr/>
        </p:nvSpPr>
        <p:spPr bwMode="auto">
          <a:xfrm>
            <a:off x="4443593" y="3576293"/>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dirty="0">
                <a:gradFill>
                  <a:gsLst>
                    <a:gs pos="0">
                      <a:srgbClr val="FFFFFF"/>
                    </a:gs>
                    <a:gs pos="100000">
                      <a:srgbClr val="FFFFFF"/>
                    </a:gs>
                  </a:gsLst>
                  <a:lin ang="5400000" scaled="1"/>
                </a:gradFill>
                <a:latin typeface="Segoe UI"/>
                <a:ea typeface="Segoe UI" pitchFamily="34" charset="0"/>
                <a:cs typeface="Segoe UI" pitchFamily="34" charset="0"/>
              </a:rPr>
              <a:t>IOT hubs</a:t>
            </a:r>
          </a:p>
        </p:txBody>
      </p:sp>
      <p:grpSp>
        <p:nvGrpSpPr>
          <p:cNvPr id="195" name="Group 194"/>
          <p:cNvGrpSpPr/>
          <p:nvPr/>
        </p:nvGrpSpPr>
        <p:grpSpPr>
          <a:xfrm>
            <a:off x="2528343" y="3589258"/>
            <a:ext cx="1305036" cy="1160694"/>
            <a:chOff x="2579112" y="3630590"/>
            <a:chExt cx="1331205" cy="1183968"/>
          </a:xfrm>
        </p:grpSpPr>
        <p:sp>
          <p:nvSpPr>
            <p:cNvPr id="181" name="TextBox 180"/>
            <p:cNvSpPr txBox="1"/>
            <p:nvPr/>
          </p:nvSpPr>
          <p:spPr>
            <a:xfrm>
              <a:off x="2640546" y="4426760"/>
              <a:ext cx="12697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Cloud gateways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(web APIs)</a:t>
              </a:r>
            </a:p>
          </p:txBody>
        </p:sp>
        <p:sp>
          <p:nvSpPr>
            <p:cNvPr id="19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grpSp>
        <p:nvGrpSpPr>
          <p:cNvPr id="197" name="Group 196"/>
          <p:cNvGrpSpPr/>
          <p:nvPr/>
        </p:nvGrpSpPr>
        <p:grpSpPr>
          <a:xfrm>
            <a:off x="2428131" y="5640202"/>
            <a:ext cx="1448846" cy="687135"/>
            <a:chOff x="2645544" y="5225776"/>
            <a:chExt cx="1477898" cy="700913"/>
          </a:xfrm>
        </p:grpSpPr>
        <p:sp>
          <p:nvSpPr>
            <p:cNvPr id="185" name="TextBox 184"/>
            <p:cNvSpPr txBox="1"/>
            <p:nvPr/>
          </p:nvSpPr>
          <p:spPr>
            <a:xfrm>
              <a:off x="3387471" y="5382333"/>
              <a:ext cx="7359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Field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gateways</a:t>
              </a:r>
            </a:p>
          </p:txBody>
        </p:sp>
        <p:sp>
          <p:nvSpPr>
            <p:cNvPr id="196"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grpSp>
      <p:grpSp>
        <p:nvGrpSpPr>
          <p:cNvPr id="204" name="Group 203"/>
          <p:cNvGrpSpPr/>
          <p:nvPr/>
        </p:nvGrpSpPr>
        <p:grpSpPr>
          <a:xfrm>
            <a:off x="627654" y="2059089"/>
            <a:ext cx="957038" cy="970420"/>
            <a:chOff x="640311" y="2069737"/>
            <a:chExt cx="976229" cy="989879"/>
          </a:xfrm>
        </p:grpSpPr>
        <p:sp>
          <p:nvSpPr>
            <p:cNvPr id="202" name="Freeform 34"/>
            <p:cNvSpPr>
              <a:spLocks noChangeAspect="1" noEditPoints="1"/>
            </p:cNvSpPr>
            <p:nvPr/>
          </p:nvSpPr>
          <p:spPr bwMode="auto">
            <a:xfrm>
              <a:off x="758315" y="2069737"/>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03" name="TextBox 202"/>
            <p:cNvSpPr txBox="1"/>
            <p:nvPr/>
          </p:nvSpPr>
          <p:spPr>
            <a:xfrm>
              <a:off x="640311" y="2865717"/>
              <a:ext cx="976229" cy="193899"/>
            </a:xfrm>
            <a:prstGeom prst="rect">
              <a:avLst/>
            </a:prstGeom>
            <a:noFill/>
          </p:spPr>
          <p:txBody>
            <a:bodyPr wrap="none" lIns="0" tIns="0" rIns="0" bIns="0" rtlCol="0">
              <a:spAutoFit/>
            </a:bodyPr>
            <a:lstStyle/>
            <a:p>
              <a:pPr algn="ct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Applications</a:t>
              </a:r>
            </a:p>
          </p:txBody>
        </p:sp>
      </p:grpSp>
      <p:sp>
        <p:nvSpPr>
          <p:cNvPr id="205" name="Rectangle 204"/>
          <p:cNvSpPr/>
          <p:nvPr/>
        </p:nvSpPr>
        <p:spPr bwMode="auto">
          <a:xfrm>
            <a:off x="421717" y="388490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Legacy IOT </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(custom protocols)</a:t>
            </a:r>
          </a:p>
        </p:txBody>
      </p:sp>
      <p:sp>
        <p:nvSpPr>
          <p:cNvPr id="206" name="Rectangle 205"/>
          <p:cNvSpPr/>
          <p:nvPr/>
        </p:nvSpPr>
        <p:spPr bwMode="auto">
          <a:xfrm>
            <a:off x="432109" y="3097082"/>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Devices</a:t>
            </a:r>
          </a:p>
        </p:txBody>
      </p:sp>
      <p:sp>
        <p:nvSpPr>
          <p:cNvPr id="207" name="Rectangle 206"/>
          <p:cNvSpPr/>
          <p:nvPr/>
        </p:nvSpPr>
        <p:spPr bwMode="auto">
          <a:xfrm>
            <a:off x="403633" y="481813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IP-capable devices</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(Windows/Linux)</a:t>
            </a:r>
          </a:p>
        </p:txBody>
      </p:sp>
      <p:sp>
        <p:nvSpPr>
          <p:cNvPr id="208" name="Rectangle 207"/>
          <p:cNvSpPr/>
          <p:nvPr/>
        </p:nvSpPr>
        <p:spPr bwMode="auto">
          <a:xfrm>
            <a:off x="411136" y="5718329"/>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Low-power devices (RTOS)</a:t>
            </a:r>
          </a:p>
        </p:txBody>
      </p:sp>
      <p:grpSp>
        <p:nvGrpSpPr>
          <p:cNvPr id="6" name="Group 5"/>
          <p:cNvGrpSpPr/>
          <p:nvPr/>
        </p:nvGrpSpPr>
        <p:grpSpPr>
          <a:xfrm>
            <a:off x="10394566" y="2104336"/>
            <a:ext cx="1354626" cy="3105614"/>
            <a:chOff x="10603070" y="1941221"/>
            <a:chExt cx="1381789" cy="3167888"/>
          </a:xfrm>
        </p:grpSpPr>
        <p:grpSp>
          <p:nvGrpSpPr>
            <p:cNvPr id="3" name="Group 2"/>
            <p:cNvGrpSpPr/>
            <p:nvPr/>
          </p:nvGrpSpPr>
          <p:grpSpPr>
            <a:xfrm>
              <a:off x="10603070" y="3009335"/>
              <a:ext cx="1381789" cy="931617"/>
              <a:chOff x="10603070" y="2979885"/>
              <a:chExt cx="1381789" cy="931617"/>
            </a:xfrm>
          </p:grpSpPr>
          <p:sp>
            <p:nvSpPr>
              <p:cNvPr id="20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0188F"/>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sp>
            <p:nvSpPr>
              <p:cNvPr id="210" name="TextBox 20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Search and query</a:t>
                </a:r>
              </a:p>
            </p:txBody>
          </p:sp>
        </p:grpSp>
        <p:sp>
          <p:nvSpPr>
            <p:cNvPr id="212" name="TextBox 211"/>
            <p:cNvSpPr txBox="1"/>
            <p:nvPr/>
          </p:nvSpPr>
          <p:spPr>
            <a:xfrm>
              <a:off x="10744679" y="4721311"/>
              <a:ext cx="109857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defTabSz="896386">
                <a:spcAft>
                  <a:spcPts val="588"/>
                </a:spcAft>
                <a:defRPr/>
              </a:pPr>
              <a:r>
                <a:rPr lang="en-US" sz="1372" kern="0" dirty="0">
                  <a:gradFill>
                    <a:gsLst>
                      <a:gs pos="2917">
                        <a:srgbClr val="00188F"/>
                      </a:gs>
                      <a:gs pos="30000">
                        <a:srgbClr val="00188F"/>
                      </a:gs>
                    </a:gsLst>
                    <a:lin ang="5400000" scaled="0"/>
                  </a:gradFill>
                  <a:latin typeface="Segoe UI"/>
                </a:rPr>
                <a:t>Data analytics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(Power BI)</a:t>
              </a:r>
            </a:p>
          </p:txBody>
        </p:sp>
        <p:grpSp>
          <p:nvGrpSpPr>
            <p:cNvPr id="5" name="Group 4"/>
            <p:cNvGrpSpPr/>
            <p:nvPr/>
          </p:nvGrpSpPr>
          <p:grpSpPr>
            <a:xfrm>
              <a:off x="10624454" y="1941221"/>
              <a:ext cx="1339021" cy="1047960"/>
              <a:chOff x="10624454" y="1941221"/>
              <a:chExt cx="1339021" cy="1047960"/>
            </a:xfrm>
          </p:grpSpPr>
          <p:sp>
            <p:nvSpPr>
              <p:cNvPr id="213" name="Freeform 27"/>
              <p:cNvSpPr>
                <a:spLocks noChangeAspect="1" noEditPoints="1"/>
              </p:cNvSpPr>
              <p:nvPr/>
            </p:nvSpPr>
            <p:spPr bwMode="black">
              <a:xfrm>
                <a:off x="10835976"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0188F"/>
              </a:solidFill>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14" name="TextBox 213"/>
              <p:cNvSpPr txBox="1"/>
              <p:nvPr/>
            </p:nvSpPr>
            <p:spPr>
              <a:xfrm>
                <a:off x="10624454" y="2601383"/>
                <a:ext cx="1339021"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Web/thick client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dashboards</a:t>
                </a:r>
              </a:p>
            </p:txBody>
          </p:sp>
        </p:grpSp>
      </p:grpSp>
      <p:sp>
        <p:nvSpPr>
          <p:cNvPr id="225" name="Freeform 38"/>
          <p:cNvSpPr>
            <a:spLocks noEditPoints="1"/>
          </p:cNvSpPr>
          <p:nvPr/>
        </p:nvSpPr>
        <p:spPr bwMode="auto">
          <a:xfrm>
            <a:off x="9266626" y="2903203"/>
            <a:ext cx="662158" cy="273073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nvGrpSpPr>
          <p:cNvPr id="226" name="Group 225"/>
          <p:cNvGrpSpPr/>
          <p:nvPr/>
        </p:nvGrpSpPr>
        <p:grpSpPr>
          <a:xfrm>
            <a:off x="7963239" y="1980281"/>
            <a:ext cx="2150758" cy="4537642"/>
            <a:chOff x="8122990" y="1963478"/>
            <a:chExt cx="2193885" cy="4628631"/>
          </a:xfrm>
        </p:grpSpPr>
        <p:sp>
          <p:nvSpPr>
            <p:cNvPr id="216" name="Right Arrow 215"/>
            <p:cNvSpPr/>
            <p:nvPr/>
          </p:nvSpPr>
          <p:spPr bwMode="auto">
            <a:xfrm>
              <a:off x="8138455" y="1963478"/>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Event Hubs</a:t>
              </a:r>
            </a:p>
          </p:txBody>
        </p:sp>
        <p:sp>
          <p:nvSpPr>
            <p:cNvPr id="217" name="Right Arrow 216"/>
            <p:cNvSpPr/>
            <p:nvPr/>
          </p:nvSpPr>
          <p:spPr bwMode="auto">
            <a:xfrm>
              <a:off x="8138455" y="336471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SQL DB, DW</a:t>
              </a:r>
            </a:p>
          </p:txBody>
        </p:sp>
        <p:sp>
          <p:nvSpPr>
            <p:cNvPr id="218" name="Right Arrow 217"/>
            <p:cNvSpPr/>
            <p:nvPr/>
          </p:nvSpPr>
          <p:spPr bwMode="auto">
            <a:xfrm>
              <a:off x="8122990" y="408099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Storage Blobs and Tables</a:t>
              </a:r>
            </a:p>
          </p:txBody>
        </p:sp>
        <p:sp>
          <p:nvSpPr>
            <p:cNvPr id="72" name="Right Arrow 71"/>
            <p:cNvSpPr/>
            <p:nvPr/>
          </p:nvSpPr>
          <p:spPr bwMode="auto">
            <a:xfrm>
              <a:off x="8122991" y="5952029"/>
              <a:ext cx="2193884"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Power BI</a:t>
              </a:r>
            </a:p>
          </p:txBody>
        </p:sp>
        <p:sp>
          <p:nvSpPr>
            <p:cNvPr id="73" name="Right Arrow 72"/>
            <p:cNvSpPr/>
            <p:nvPr/>
          </p:nvSpPr>
          <p:spPr bwMode="auto">
            <a:xfrm>
              <a:off x="8123308" y="4722080"/>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Document DB</a:t>
              </a:r>
            </a:p>
          </p:txBody>
        </p:sp>
      </p:grpSp>
      <p:cxnSp>
        <p:nvCxnSpPr>
          <p:cNvPr id="8" name="Straight Arrow Connector 7"/>
          <p:cNvCxnSpPr/>
          <p:nvPr/>
        </p:nvCxnSpPr>
        <p:spPr>
          <a:xfrm flipV="1">
            <a:off x="1459732" y="2487026"/>
            <a:ext cx="2931701" cy="984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8137"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555"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9848" y="4378514"/>
            <a:ext cx="2513042" cy="72348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89903" y="4565093"/>
            <a:ext cx="1422261" cy="110673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35057" y="5987257"/>
            <a:ext cx="448212"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492915" y="3996404"/>
            <a:ext cx="809970" cy="4411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7" idx="4"/>
            <a:endCxn id="82" idx="0"/>
          </p:cNvCxnSpPr>
          <p:nvPr/>
        </p:nvCxnSpPr>
        <p:spPr>
          <a:xfrm flipH="1">
            <a:off x="7105508" y="4795826"/>
            <a:ext cx="78" cy="239699"/>
          </a:xfrm>
          <a:prstGeom prst="straightConnector1">
            <a:avLst/>
          </a:prstGeom>
          <a:ln w="254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Freeform 38"/>
          <p:cNvSpPr>
            <a:spLocks noEditPoints="1"/>
          </p:cNvSpPr>
          <p:nvPr/>
        </p:nvSpPr>
        <p:spPr bwMode="auto">
          <a:xfrm>
            <a:off x="4953555" y="5986681"/>
            <a:ext cx="810172" cy="816505"/>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cxnSp>
        <p:nvCxnSpPr>
          <p:cNvPr id="87" name="Straight Arrow Connector 86"/>
          <p:cNvCxnSpPr/>
          <p:nvPr/>
        </p:nvCxnSpPr>
        <p:spPr>
          <a:xfrm flipV="1">
            <a:off x="5736506" y="4593270"/>
            <a:ext cx="786400" cy="136092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8198" y="3234446"/>
            <a:ext cx="1514778" cy="156137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2488" y="4023563"/>
            <a:ext cx="479059" cy="579127"/>
          </a:xfrm>
          <a:prstGeom prst="rect">
            <a:avLst/>
          </a:prstGeom>
          <a:solidFill>
            <a:srgbClr val="FF0000"/>
          </a:solidFill>
        </p:spPr>
      </p:pic>
      <p:sp>
        <p:nvSpPr>
          <p:cNvPr id="81" name="TextBox 80"/>
          <p:cNvSpPr txBox="1"/>
          <p:nvPr/>
        </p:nvSpPr>
        <p:spPr>
          <a:xfrm>
            <a:off x="10219438" y="614039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Devices to take action</a:t>
            </a:r>
          </a:p>
        </p:txBody>
      </p:sp>
      <p:sp>
        <p:nvSpPr>
          <p:cNvPr id="82" name="Oval 81"/>
          <p:cNvSpPr/>
          <p:nvPr/>
        </p:nvSpPr>
        <p:spPr bwMode="auto">
          <a:xfrm>
            <a:off x="6348119" y="5035524"/>
            <a:ext cx="1514778" cy="156137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Machine</a:t>
            </a:r>
          </a:p>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Learning</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5552" y="4121388"/>
            <a:ext cx="592653" cy="592653"/>
          </a:xfrm>
          <a:prstGeom prst="rect">
            <a:avLst/>
          </a:prstGeom>
        </p:spPr>
      </p:pic>
      <p:sp>
        <p:nvSpPr>
          <p:cNvPr id="76" name="Freeform 75"/>
          <p:cNvSpPr>
            <a:spLocks noChangeAspect="1" noEditPoints="1"/>
          </p:cNvSpPr>
          <p:nvPr/>
        </p:nvSpPr>
        <p:spPr bwMode="black">
          <a:xfrm>
            <a:off x="10871783" y="5266581"/>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dirty="0">
              <a:solidFill>
                <a:srgbClr val="404040"/>
              </a:solidFill>
              <a:latin typeface="Segoe UI"/>
            </a:endParaRPr>
          </a:p>
        </p:txBody>
      </p:sp>
      <p:pic>
        <p:nvPicPr>
          <p:cNvPr id="17" name="Picture 1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895381" y="5849320"/>
            <a:ext cx="479059" cy="479059"/>
          </a:xfrm>
          <a:prstGeom prst="rect">
            <a:avLst/>
          </a:prstGeom>
        </p:spPr>
      </p:pic>
      <p:sp>
        <p:nvSpPr>
          <p:cNvPr id="2" name="TextBox 1"/>
          <p:cNvSpPr txBox="1"/>
          <p:nvPr/>
        </p:nvSpPr>
        <p:spPr>
          <a:xfrm>
            <a:off x="8187658" y="6376400"/>
            <a:ext cx="1223626"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more to come…</a:t>
            </a:r>
          </a:p>
        </p:txBody>
      </p:sp>
      <p:sp>
        <p:nvSpPr>
          <p:cNvPr id="88" name="TextBox 87"/>
          <p:cNvSpPr txBox="1"/>
          <p:nvPr/>
        </p:nvSpPr>
        <p:spPr>
          <a:xfrm>
            <a:off x="5026398" y="6279572"/>
            <a:ext cx="754730" cy="298709"/>
          </a:xfrm>
          <a:prstGeom prst="rect">
            <a:avLst/>
          </a:prstGeom>
          <a:noFill/>
        </p:spPr>
        <p:txBody>
          <a:bodyPr wrap="square" lIns="0" tIns="0" rIns="0" bIns="0" rtlCol="0">
            <a:spAutoFit/>
          </a:bodyPr>
          <a:lstStyle/>
          <a:p>
            <a:pPr algn="ctr" defTabSz="896386">
              <a:lnSpc>
                <a:spcPct val="90000"/>
              </a:lnSpc>
              <a:spcAft>
                <a:spcPts val="588"/>
              </a:spcAft>
              <a:defRPr/>
            </a:pPr>
            <a:r>
              <a:rPr lang="en-US" sz="1078" kern="0" dirty="0">
                <a:solidFill>
                  <a:srgbClr val="FFFFFF"/>
                </a:solidFill>
                <a:latin typeface="Segoe UI"/>
              </a:rPr>
              <a:t>Reference Data</a:t>
            </a:r>
          </a:p>
        </p:txBody>
      </p:sp>
      <p:sp>
        <p:nvSpPr>
          <p:cNvPr id="89" name="Right Arrow 88"/>
          <p:cNvSpPr/>
          <p:nvPr/>
        </p:nvSpPr>
        <p:spPr bwMode="auto">
          <a:xfrm>
            <a:off x="7985380" y="2671277"/>
            <a:ext cx="1255086"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Service Bus Queues, Topics</a:t>
            </a:r>
          </a:p>
        </p:txBody>
      </p:sp>
      <p:sp>
        <p:nvSpPr>
          <p:cNvPr id="90" name="Oval 89"/>
          <p:cNvSpPr/>
          <p:nvPr/>
        </p:nvSpPr>
        <p:spPr bwMode="auto">
          <a:xfrm>
            <a:off x="4372759" y="2152442"/>
            <a:ext cx="1052444" cy="111821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cxnSp>
        <p:nvCxnSpPr>
          <p:cNvPr id="91" name="Straight Arrow Connector 90"/>
          <p:cNvCxnSpPr/>
          <p:nvPr/>
        </p:nvCxnSpPr>
        <p:spPr>
          <a:xfrm>
            <a:off x="5485415" y="2784996"/>
            <a:ext cx="1140432" cy="51377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Freeform 92"/>
          <p:cNvSpPr>
            <a:spLocks noChangeAspect="1"/>
          </p:cNvSpPr>
          <p:nvPr/>
        </p:nvSpPr>
        <p:spPr bwMode="auto">
          <a:xfrm rot="5280000">
            <a:off x="4665494" y="3870302"/>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nvGrpSpPr>
          <p:cNvPr id="94" name="Group 93"/>
          <p:cNvGrpSpPr/>
          <p:nvPr/>
        </p:nvGrpSpPr>
        <p:grpSpPr>
          <a:xfrm>
            <a:off x="4646333" y="2601745"/>
            <a:ext cx="460458" cy="454869"/>
            <a:chOff x="2296894" y="-3310276"/>
            <a:chExt cx="484187" cy="498475"/>
          </a:xfrm>
          <a:solidFill>
            <a:schemeClr val="bg1"/>
          </a:solidFill>
        </p:grpSpPr>
        <p:sp>
          <p:nvSpPr>
            <p:cNvPr id="9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03" name="Straight Arrow Connector 102"/>
          <p:cNvCxnSpPr/>
          <p:nvPr/>
        </p:nvCxnSpPr>
        <p:spPr>
          <a:xfrm flipV="1">
            <a:off x="1969849" y="2820045"/>
            <a:ext cx="2360592" cy="5164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auto">
          <a:xfrm>
            <a:off x="4459302" y="4631704"/>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Blobs</a:t>
            </a:r>
          </a:p>
        </p:txBody>
      </p:sp>
      <p:grpSp>
        <p:nvGrpSpPr>
          <p:cNvPr id="114" name="Group 113"/>
          <p:cNvGrpSpPr/>
          <p:nvPr/>
        </p:nvGrpSpPr>
        <p:grpSpPr>
          <a:xfrm>
            <a:off x="4728671" y="5072446"/>
            <a:ext cx="449768" cy="390630"/>
            <a:chOff x="2317532" y="-4150064"/>
            <a:chExt cx="458787" cy="398463"/>
          </a:xfrm>
          <a:solidFill>
            <a:schemeClr val="bg1"/>
          </a:solidFill>
        </p:grpSpPr>
        <p:sp>
          <p:nvSpPr>
            <p:cNvPr id="11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20" name="Straight Arrow Connector 119"/>
          <p:cNvCxnSpPr/>
          <p:nvPr/>
        </p:nvCxnSpPr>
        <p:spPr>
          <a:xfrm flipV="1">
            <a:off x="5420499" y="4273626"/>
            <a:ext cx="912979" cy="56255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ight Arrow 72"/>
          <p:cNvSpPr/>
          <p:nvPr/>
        </p:nvSpPr>
        <p:spPr bwMode="auto">
          <a:xfrm>
            <a:off x="8002952" y="5336451"/>
            <a:ext cx="1237514"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Azure Data Lake</a:t>
            </a:r>
          </a:p>
        </p:txBody>
      </p:sp>
    </p:spTree>
    <p:extLst>
      <p:ext uri="{BB962C8B-B14F-4D97-AF65-F5344CB8AC3E}">
        <p14:creationId xmlns:p14="http://schemas.microsoft.com/office/powerpoint/2010/main" val="165723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1022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Bot Services</a:t>
            </a:r>
          </a:p>
        </p:txBody>
      </p:sp>
      <p:pic>
        <p:nvPicPr>
          <p:cNvPr id="37890" name="Picture 2" descr="Image result for bot services">
            <a:extLst>
              <a:ext uri="{FF2B5EF4-FFF2-40B4-BE49-F238E27FC236}">
                <a16:creationId xmlns:a16="http://schemas.microsoft.com/office/drawing/2014/main" id="{B48CA68B-FCB3-4373-92EC-BD4FB7BE6D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3" y="187285"/>
            <a:ext cx="2096243" cy="11005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90D49FD-07CD-46B0-A57B-13E2B68E7831}"/>
              </a:ext>
            </a:extLst>
          </p:cNvPr>
          <p:cNvPicPr>
            <a:picLocks noChangeAspect="1"/>
          </p:cNvPicPr>
          <p:nvPr/>
        </p:nvPicPr>
        <p:blipFill>
          <a:blip r:embed="rId4"/>
          <a:stretch>
            <a:fillRect/>
          </a:stretch>
        </p:blipFill>
        <p:spPr>
          <a:xfrm>
            <a:off x="966353" y="1471565"/>
            <a:ext cx="10430310" cy="4396740"/>
          </a:xfrm>
          <a:prstGeom prst="rect">
            <a:avLst/>
          </a:prstGeom>
        </p:spPr>
      </p:pic>
    </p:spTree>
    <p:extLst>
      <p:ext uri="{BB962C8B-B14F-4D97-AF65-F5344CB8AC3E}">
        <p14:creationId xmlns:p14="http://schemas.microsoft.com/office/powerpoint/2010/main" val="1797319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A7B6C4-103B-4398-A5CB-0E5F10BA32BC}"/>
              </a:ext>
            </a:extLst>
          </p:cNvPr>
          <p:cNvPicPr>
            <a:picLocks noChangeAspect="1"/>
          </p:cNvPicPr>
          <p:nvPr/>
        </p:nvPicPr>
        <p:blipFill>
          <a:blip r:embed="rId3"/>
          <a:stretch>
            <a:fillRect/>
          </a:stretch>
        </p:blipFill>
        <p:spPr>
          <a:xfrm>
            <a:off x="590811" y="0"/>
            <a:ext cx="11010378" cy="6858000"/>
          </a:xfrm>
          <a:prstGeom prst="rect">
            <a:avLst/>
          </a:prstGeom>
        </p:spPr>
      </p:pic>
    </p:spTree>
    <p:extLst>
      <p:ext uri="{BB962C8B-B14F-4D97-AF65-F5344CB8AC3E}">
        <p14:creationId xmlns:p14="http://schemas.microsoft.com/office/powerpoint/2010/main" val="1717564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1" y="26453"/>
            <a:ext cx="12192000" cy="655482"/>
          </a:xfrm>
          <a:prstGeom prst="rect">
            <a:avLst/>
          </a:prstGeom>
          <a:noFill/>
        </p:spPr>
        <p:txBody>
          <a:bodyPr wrap="square" lIns="247046" tIns="70585" rIns="35292" bIns="70585" anchor="ctr" anchorCtr="0">
            <a:spAutoFit/>
          </a:bodyPr>
          <a:lstStyle/>
          <a:p>
            <a:pPr defTabSz="896386">
              <a:spcAft>
                <a:spcPts val="303"/>
              </a:spcAft>
              <a:defRPr/>
            </a:pPr>
            <a:r>
              <a:rPr lang="en-US" sz="3333" kern="0" dirty="0">
                <a:solidFill>
                  <a:srgbClr val="505050">
                    <a:lumMod val="50000"/>
                  </a:srgbClr>
                </a:solidFill>
                <a:latin typeface="Segoe UI Light"/>
                <a:cs typeface="Segoe UI Semilight" panose="020B0402040204020203" pitchFamily="34" charset="0"/>
              </a:rPr>
              <a:t>Some Modeling Techniques in Azure ML</a:t>
            </a:r>
            <a:endParaRPr lang="en-US" sz="3333" kern="0" dirty="0">
              <a:solidFill>
                <a:srgbClr val="0078D7">
                  <a:lumMod val="50000"/>
                </a:srgbClr>
              </a:solidFill>
              <a:latin typeface="Segoe UI Light"/>
              <a:cs typeface="Segoe UI Semilight" panose="020B0402040204020203" pitchFamily="34" charset="0"/>
            </a:endParaRPr>
          </a:p>
        </p:txBody>
      </p:sp>
      <p:sp>
        <p:nvSpPr>
          <p:cNvPr id="3" name="Slide Number Placeholder 2"/>
          <p:cNvSpPr>
            <a:spLocks noGrp="1"/>
          </p:cNvSpPr>
          <p:nvPr>
            <p:ph type="sldNum" sz="quarter" idx="4"/>
          </p:nvPr>
        </p:nvSpPr>
        <p:spPr/>
        <p:txBody>
          <a:bodyPr/>
          <a:lstStyle/>
          <a:p>
            <a:pPr defTabSz="896386">
              <a:defRPr/>
            </a:pPr>
            <a:fld id="{A34B8C21-472C-43AD-8B9F-5964D09AB204}" type="slidenum">
              <a:rPr lang="en-IN" sz="1765" kern="0">
                <a:solidFill>
                  <a:sysClr val="windowText" lastClr="000000"/>
                </a:solidFill>
                <a:latin typeface="Segoe UI"/>
              </a:rPr>
              <a:pPr defTabSz="896386">
                <a:defRPr/>
              </a:pPr>
              <a:t>6</a:t>
            </a:fld>
            <a:endParaRPr lang="en-IN" sz="1765" kern="0" dirty="0">
              <a:solidFill>
                <a:sysClr val="windowText" lastClr="000000"/>
              </a:solidFill>
              <a:latin typeface="Segoe UI"/>
            </a:endParaRPr>
          </a:p>
        </p:txBody>
      </p:sp>
      <p:grpSp>
        <p:nvGrpSpPr>
          <p:cNvPr id="25" name="Group 24"/>
          <p:cNvGrpSpPr/>
          <p:nvPr/>
        </p:nvGrpSpPr>
        <p:grpSpPr>
          <a:xfrm>
            <a:off x="740523" y="2766577"/>
            <a:ext cx="3499862" cy="425464"/>
            <a:chOff x="1040595" y="5370491"/>
            <a:chExt cx="3570042" cy="433995"/>
          </a:xfrm>
        </p:grpSpPr>
        <p:cxnSp>
          <p:nvCxnSpPr>
            <p:cNvPr id="26" name="Straight Connector 25"/>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40595" y="5804486"/>
              <a:ext cx="3050369"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23011" y="5038533"/>
            <a:ext cx="4378379" cy="425464"/>
            <a:chOff x="144462" y="5370491"/>
            <a:chExt cx="4466175" cy="433995"/>
          </a:xfrm>
        </p:grpSpPr>
        <p:cxnSp>
          <p:nvCxnSpPr>
            <p:cNvPr id="29" name="Straight Connector 28"/>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4462" y="5804486"/>
              <a:ext cx="3945347"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flipV="1">
            <a:off x="7816862" y="3349986"/>
            <a:ext cx="704881" cy="420162"/>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776672" y="5096607"/>
            <a:ext cx="3544550" cy="1021668"/>
            <a:chOff x="7810508" y="2861584"/>
            <a:chExt cx="4084684" cy="1042155"/>
          </a:xfrm>
        </p:grpSpPr>
        <p:sp>
          <p:nvSpPr>
            <p:cNvPr id="38" name="Rectangle 37"/>
            <p:cNvSpPr/>
            <p:nvPr/>
          </p:nvSpPr>
          <p:spPr>
            <a:xfrm>
              <a:off x="7818492" y="2861584"/>
              <a:ext cx="4076700" cy="40011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BINARY CLASSIFICATION</a:t>
              </a:r>
            </a:p>
          </p:txBody>
        </p:sp>
        <p:sp>
          <p:nvSpPr>
            <p:cNvPr id="39" name="Rectangle 38"/>
            <p:cNvSpPr/>
            <p:nvPr/>
          </p:nvSpPr>
          <p:spPr>
            <a:xfrm>
              <a:off x="7810508" y="3308960"/>
              <a:ext cx="3573730" cy="594779"/>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within a future period of time</a:t>
              </a:r>
            </a:p>
          </p:txBody>
        </p:sp>
      </p:grpSp>
      <p:grpSp>
        <p:nvGrpSpPr>
          <p:cNvPr id="34" name="Group 33"/>
          <p:cNvGrpSpPr/>
          <p:nvPr/>
        </p:nvGrpSpPr>
        <p:grpSpPr>
          <a:xfrm>
            <a:off x="6609179" y="1446948"/>
            <a:ext cx="4248014" cy="430747"/>
            <a:chOff x="6946018" y="3486759"/>
            <a:chExt cx="4895345" cy="439384"/>
          </a:xfrm>
        </p:grpSpPr>
        <p:cxnSp>
          <p:nvCxnSpPr>
            <p:cNvPr id="36" name="Straight Connector 35"/>
            <p:cNvCxnSpPr/>
            <p:nvPr/>
          </p:nvCxnSpPr>
          <p:spPr>
            <a:xfrm flipV="1">
              <a:off x="6946018" y="3497556"/>
              <a:ext cx="719015" cy="428587"/>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73018" y="3486759"/>
              <a:ext cx="4168345"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8526151" y="3339401"/>
            <a:ext cx="2648020"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41" name="Chart 40"/>
          <p:cNvGraphicFramePr/>
          <p:nvPr>
            <p:extLst/>
          </p:nvPr>
        </p:nvGraphicFramePr>
        <p:xfrm>
          <a:off x="3952466" y="1614660"/>
          <a:ext cx="4123554" cy="4123554"/>
        </p:xfrm>
        <a:graphic>
          <a:graphicData uri="http://schemas.openxmlformats.org/drawingml/2006/chart">
            <c:chart xmlns:c="http://schemas.openxmlformats.org/drawingml/2006/chart" xmlns:r="http://schemas.openxmlformats.org/officeDocument/2006/relationships" r:id="rId3"/>
          </a:graphicData>
        </a:graphic>
      </p:graphicFrame>
      <p:sp>
        <p:nvSpPr>
          <p:cNvPr id="42" name="Oval 41"/>
          <p:cNvSpPr/>
          <p:nvPr/>
        </p:nvSpPr>
        <p:spPr bwMode="auto">
          <a:xfrm>
            <a:off x="4714427" y="2376621"/>
            <a:ext cx="2599632" cy="259963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Freeform 42"/>
          <p:cNvSpPr>
            <a:spLocks noChangeAspect="1" noEditPoints="1"/>
          </p:cNvSpPr>
          <p:nvPr/>
        </p:nvSpPr>
        <p:spPr bwMode="auto">
          <a:xfrm>
            <a:off x="4594863" y="2233767"/>
            <a:ext cx="3533090" cy="4482124"/>
          </a:xfrm>
          <a:custGeom>
            <a:avLst/>
            <a:gdLst>
              <a:gd name="T0" fmla="*/ 136 w 288"/>
              <a:gd name="T1" fmla="*/ 30 h 365"/>
              <a:gd name="T2" fmla="*/ 69 w 288"/>
              <a:gd name="T3" fmla="*/ 42 h 365"/>
              <a:gd name="T4" fmla="*/ 30 w 288"/>
              <a:gd name="T5" fmla="*/ 97 h 365"/>
              <a:gd name="T6" fmla="*/ 42 w 288"/>
              <a:gd name="T7" fmla="*/ 164 h 365"/>
              <a:gd name="T8" fmla="*/ 98 w 288"/>
              <a:gd name="T9" fmla="*/ 204 h 365"/>
              <a:gd name="T10" fmla="*/ 165 w 288"/>
              <a:gd name="T11" fmla="*/ 192 h 365"/>
              <a:gd name="T12" fmla="*/ 204 w 288"/>
              <a:gd name="T13" fmla="*/ 136 h 365"/>
              <a:gd name="T14" fmla="*/ 192 w 288"/>
              <a:gd name="T15" fmla="*/ 69 h 365"/>
              <a:gd name="T16" fmla="*/ 136 w 288"/>
              <a:gd name="T17" fmla="*/ 30 h 365"/>
              <a:gd name="T18" fmla="*/ 249 w 288"/>
              <a:gd name="T19" fmla="*/ 273 h 365"/>
              <a:gd name="T20" fmla="*/ 279 w 288"/>
              <a:gd name="T21" fmla="*/ 313 h 365"/>
              <a:gd name="T22" fmla="*/ 269 w 288"/>
              <a:gd name="T23" fmla="*/ 355 h 365"/>
              <a:gd name="T24" fmla="*/ 226 w 288"/>
              <a:gd name="T25" fmla="*/ 347 h 365"/>
              <a:gd name="T26" fmla="*/ 203 w 288"/>
              <a:gd name="T27" fmla="*/ 302 h 365"/>
              <a:gd name="T28" fmla="*/ 227 w 288"/>
              <a:gd name="T29" fmla="*/ 289 h 365"/>
              <a:gd name="T30" fmla="*/ 249 w 288"/>
              <a:gd name="T31" fmla="*/ 273 h 365"/>
              <a:gd name="T32" fmla="*/ 198 w 288"/>
              <a:gd name="T33" fmla="*/ 207 h 365"/>
              <a:gd name="T34" fmla="*/ 243 w 288"/>
              <a:gd name="T35" fmla="*/ 265 h 365"/>
              <a:gd name="T36" fmla="*/ 222 w 288"/>
              <a:gd name="T37" fmla="*/ 281 h 365"/>
              <a:gd name="T38" fmla="*/ 199 w 288"/>
              <a:gd name="T39" fmla="*/ 293 h 365"/>
              <a:gd name="T40" fmla="*/ 165 w 288"/>
              <a:gd name="T41" fmla="*/ 228 h 365"/>
              <a:gd name="T42" fmla="*/ 182 w 288"/>
              <a:gd name="T43" fmla="*/ 219 h 365"/>
              <a:gd name="T44" fmla="*/ 198 w 288"/>
              <a:gd name="T45" fmla="*/ 207 h 365"/>
              <a:gd name="T46" fmla="*/ 56 w 288"/>
              <a:gd name="T47" fmla="*/ 21 h 365"/>
              <a:gd name="T48" fmla="*/ 141 w 288"/>
              <a:gd name="T49" fmla="*/ 7 h 365"/>
              <a:gd name="T50" fmla="*/ 212 w 288"/>
              <a:gd name="T51" fmla="*/ 56 h 365"/>
              <a:gd name="T52" fmla="*/ 227 w 288"/>
              <a:gd name="T53" fmla="*/ 141 h 365"/>
              <a:gd name="T54" fmla="*/ 177 w 288"/>
              <a:gd name="T55" fmla="*/ 212 h 365"/>
              <a:gd name="T56" fmla="*/ 92 w 288"/>
              <a:gd name="T57" fmla="*/ 227 h 365"/>
              <a:gd name="T58" fmla="*/ 22 w 288"/>
              <a:gd name="T59" fmla="*/ 177 h 365"/>
              <a:gd name="T60" fmla="*/ 7 w 288"/>
              <a:gd name="T61" fmla="*/ 92 h 365"/>
              <a:gd name="T62" fmla="*/ 56 w 288"/>
              <a:gd name="T63" fmla="*/ 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365">
                <a:moveTo>
                  <a:pt x="136" y="30"/>
                </a:moveTo>
                <a:cubicBezTo>
                  <a:pt x="114" y="25"/>
                  <a:pt x="90" y="28"/>
                  <a:pt x="69" y="42"/>
                </a:cubicBezTo>
                <a:cubicBezTo>
                  <a:pt x="48" y="55"/>
                  <a:pt x="35" y="75"/>
                  <a:pt x="30" y="97"/>
                </a:cubicBezTo>
                <a:cubicBezTo>
                  <a:pt x="25" y="120"/>
                  <a:pt x="28" y="144"/>
                  <a:pt x="42" y="164"/>
                </a:cubicBezTo>
                <a:cubicBezTo>
                  <a:pt x="55" y="185"/>
                  <a:pt x="75" y="199"/>
                  <a:pt x="98" y="204"/>
                </a:cubicBezTo>
                <a:cubicBezTo>
                  <a:pt x="120" y="208"/>
                  <a:pt x="144" y="205"/>
                  <a:pt x="165" y="192"/>
                </a:cubicBezTo>
                <a:cubicBezTo>
                  <a:pt x="185" y="179"/>
                  <a:pt x="199" y="158"/>
                  <a:pt x="204" y="136"/>
                </a:cubicBezTo>
                <a:cubicBezTo>
                  <a:pt x="209" y="114"/>
                  <a:pt x="205" y="89"/>
                  <a:pt x="192" y="69"/>
                </a:cubicBezTo>
                <a:cubicBezTo>
                  <a:pt x="179" y="48"/>
                  <a:pt x="158" y="35"/>
                  <a:pt x="136" y="30"/>
                </a:cubicBezTo>
                <a:moveTo>
                  <a:pt x="249" y="273"/>
                </a:moveTo>
                <a:cubicBezTo>
                  <a:pt x="279" y="313"/>
                  <a:pt x="279" y="313"/>
                  <a:pt x="279" y="313"/>
                </a:cubicBezTo>
                <a:cubicBezTo>
                  <a:pt x="288" y="327"/>
                  <a:pt x="283" y="346"/>
                  <a:pt x="269" y="355"/>
                </a:cubicBezTo>
                <a:cubicBezTo>
                  <a:pt x="254" y="365"/>
                  <a:pt x="235" y="361"/>
                  <a:pt x="226" y="347"/>
                </a:cubicBezTo>
                <a:cubicBezTo>
                  <a:pt x="203" y="302"/>
                  <a:pt x="203" y="302"/>
                  <a:pt x="203" y="302"/>
                </a:cubicBezTo>
                <a:cubicBezTo>
                  <a:pt x="211" y="299"/>
                  <a:pt x="219" y="294"/>
                  <a:pt x="227" y="289"/>
                </a:cubicBezTo>
                <a:cubicBezTo>
                  <a:pt x="235" y="285"/>
                  <a:pt x="242" y="279"/>
                  <a:pt x="249" y="273"/>
                </a:cubicBezTo>
                <a:moveTo>
                  <a:pt x="198" y="207"/>
                </a:moveTo>
                <a:cubicBezTo>
                  <a:pt x="243" y="265"/>
                  <a:pt x="243" y="265"/>
                  <a:pt x="243" y="265"/>
                </a:cubicBezTo>
                <a:cubicBezTo>
                  <a:pt x="236" y="271"/>
                  <a:pt x="229" y="276"/>
                  <a:pt x="222" y="281"/>
                </a:cubicBezTo>
                <a:cubicBezTo>
                  <a:pt x="214" y="286"/>
                  <a:pt x="206" y="290"/>
                  <a:pt x="199" y="293"/>
                </a:cubicBezTo>
                <a:cubicBezTo>
                  <a:pt x="165" y="228"/>
                  <a:pt x="165" y="228"/>
                  <a:pt x="165" y="228"/>
                </a:cubicBezTo>
                <a:cubicBezTo>
                  <a:pt x="171" y="226"/>
                  <a:pt x="177" y="223"/>
                  <a:pt x="182" y="219"/>
                </a:cubicBezTo>
                <a:cubicBezTo>
                  <a:pt x="188" y="216"/>
                  <a:pt x="193" y="212"/>
                  <a:pt x="198" y="207"/>
                </a:cubicBezTo>
                <a:moveTo>
                  <a:pt x="56" y="21"/>
                </a:moveTo>
                <a:cubicBezTo>
                  <a:pt x="82" y="5"/>
                  <a:pt x="113" y="0"/>
                  <a:pt x="141" y="7"/>
                </a:cubicBezTo>
                <a:cubicBezTo>
                  <a:pt x="169" y="13"/>
                  <a:pt x="195" y="30"/>
                  <a:pt x="212" y="56"/>
                </a:cubicBezTo>
                <a:cubicBezTo>
                  <a:pt x="229" y="82"/>
                  <a:pt x="233" y="113"/>
                  <a:pt x="227" y="141"/>
                </a:cubicBezTo>
                <a:cubicBezTo>
                  <a:pt x="221" y="169"/>
                  <a:pt x="204" y="195"/>
                  <a:pt x="177" y="212"/>
                </a:cubicBezTo>
                <a:cubicBezTo>
                  <a:pt x="151" y="228"/>
                  <a:pt x="121" y="233"/>
                  <a:pt x="92" y="227"/>
                </a:cubicBezTo>
                <a:cubicBezTo>
                  <a:pt x="64" y="221"/>
                  <a:pt x="38" y="203"/>
                  <a:pt x="22" y="177"/>
                </a:cubicBezTo>
                <a:cubicBezTo>
                  <a:pt x="5" y="151"/>
                  <a:pt x="0" y="120"/>
                  <a:pt x="7" y="92"/>
                </a:cubicBezTo>
                <a:cubicBezTo>
                  <a:pt x="13" y="64"/>
                  <a:pt x="30" y="38"/>
                  <a:pt x="56" y="21"/>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sp>
        <p:nvSpPr>
          <p:cNvPr id="44" name="Rectangle 43"/>
          <p:cNvSpPr/>
          <p:nvPr/>
        </p:nvSpPr>
        <p:spPr>
          <a:xfrm>
            <a:off x="7414206" y="1517283"/>
            <a:ext cx="3442987" cy="1131474"/>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 their causes within a future time period</a:t>
            </a:r>
          </a:p>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within ranges of future periods</a:t>
            </a:r>
          </a:p>
        </p:txBody>
      </p:sp>
      <p:sp>
        <p:nvSpPr>
          <p:cNvPr id="45" name="Rectangle 44"/>
          <p:cNvSpPr/>
          <p:nvPr/>
        </p:nvSpPr>
        <p:spPr>
          <a:xfrm>
            <a:off x="8521743" y="3347787"/>
            <a:ext cx="3143201" cy="573280"/>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Identify change in normal trends to find anomalies</a:t>
            </a:r>
          </a:p>
        </p:txBody>
      </p:sp>
      <p:sp>
        <p:nvSpPr>
          <p:cNvPr id="46" name="Rectangle 45"/>
          <p:cNvSpPr/>
          <p:nvPr/>
        </p:nvSpPr>
        <p:spPr>
          <a:xfrm>
            <a:off x="8521743" y="2892389"/>
            <a:ext cx="3227129" cy="392245"/>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ANOMALY DETECTION</a:t>
            </a:r>
          </a:p>
        </p:txBody>
      </p:sp>
      <p:sp>
        <p:nvSpPr>
          <p:cNvPr id="47" name="Oval 46"/>
          <p:cNvSpPr>
            <a:spLocks noChangeAspect="1"/>
          </p:cNvSpPr>
          <p:nvPr/>
        </p:nvSpPr>
        <p:spPr bwMode="auto">
          <a:xfrm>
            <a:off x="6204924" y="1468126"/>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Oval 48"/>
          <p:cNvSpPr>
            <a:spLocks noChangeAspect="1"/>
          </p:cNvSpPr>
          <p:nvPr/>
        </p:nvSpPr>
        <p:spPr bwMode="auto">
          <a:xfrm>
            <a:off x="7541805" y="3454154"/>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angle 50"/>
          <p:cNvSpPr/>
          <p:nvPr/>
        </p:nvSpPr>
        <p:spPr>
          <a:xfrm>
            <a:off x="7396037" y="738353"/>
            <a:ext cx="3664785"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MULTICLASS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CLASSIFICATION</a:t>
            </a:r>
          </a:p>
        </p:txBody>
      </p:sp>
      <p:sp>
        <p:nvSpPr>
          <p:cNvPr id="53" name="Oval 52"/>
          <p:cNvSpPr>
            <a:spLocks noChangeAspect="1"/>
          </p:cNvSpPr>
          <p:nvPr/>
        </p:nvSpPr>
        <p:spPr bwMode="auto">
          <a:xfrm>
            <a:off x="3987658" y="2652099"/>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8" name="Oval 57"/>
          <p:cNvSpPr>
            <a:spLocks noChangeAspect="1"/>
          </p:cNvSpPr>
          <p:nvPr/>
        </p:nvSpPr>
        <p:spPr bwMode="auto">
          <a:xfrm>
            <a:off x="4746708" y="4804150"/>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68" name="Rectangle 67"/>
          <p:cNvSpPr/>
          <p:nvPr/>
        </p:nvSpPr>
        <p:spPr>
          <a:xfrm>
            <a:off x="776672" y="3240622"/>
            <a:ext cx="3241646" cy="814661"/>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the amount of time before the next failure</a:t>
            </a:r>
          </a:p>
        </p:txBody>
      </p:sp>
      <p:sp>
        <p:nvSpPr>
          <p:cNvPr id="69" name="Rectangle 68"/>
          <p:cNvSpPr/>
          <p:nvPr/>
        </p:nvSpPr>
        <p:spPr>
          <a:xfrm>
            <a:off x="789267" y="2487772"/>
            <a:ext cx="3889526"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REGRESSION or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SURVIVAL ANALYSIS</a:t>
            </a:r>
          </a:p>
        </p:txBody>
      </p:sp>
      <p:sp>
        <p:nvSpPr>
          <p:cNvPr id="80" name="Rectangle 79"/>
          <p:cNvSpPr/>
          <p:nvPr/>
        </p:nvSpPr>
        <p:spPr>
          <a:xfrm>
            <a:off x="4000198" y="2739553"/>
            <a:ext cx="602419" cy="452590"/>
          </a:xfrm>
          <a:prstGeom prst="rect">
            <a:avLst/>
          </a:prstGeom>
        </p:spPr>
        <p:txBody>
          <a:bodyPr wrap="square">
            <a:spAutoFit/>
          </a:bodyPr>
          <a:lstStyle/>
          <a:p>
            <a:pPr defTabSz="896386">
              <a:spcBef>
                <a:spcPts val="196"/>
              </a:spcBef>
              <a:defRPr/>
            </a:pPr>
            <a:r>
              <a:rPr lang="en-US" sz="1176" kern="0" dirty="0">
                <a:solidFill>
                  <a:srgbClr val="00B0F0"/>
                </a:solidFill>
                <a:latin typeface="Segoe UI"/>
                <a:cs typeface="Segoe UI Semilight" panose="020B0402040204020203" pitchFamily="34" charset="0"/>
              </a:rPr>
              <a:t>1001001010</a:t>
            </a:r>
          </a:p>
        </p:txBody>
      </p:sp>
      <p:sp>
        <p:nvSpPr>
          <p:cNvPr id="81" name="Freeform 80"/>
          <p:cNvSpPr>
            <a:spLocks noChangeAspect="1" noEditPoints="1"/>
          </p:cNvSpPr>
          <p:nvPr/>
        </p:nvSpPr>
        <p:spPr bwMode="auto">
          <a:xfrm>
            <a:off x="7668538" y="3589658"/>
            <a:ext cx="385150" cy="335752"/>
          </a:xfrm>
          <a:custGeom>
            <a:avLst/>
            <a:gdLst>
              <a:gd name="T0" fmla="*/ 122 w 126"/>
              <a:gd name="T1" fmla="*/ 102 h 110"/>
              <a:gd name="T2" fmla="*/ 4 w 126"/>
              <a:gd name="T3" fmla="*/ 102 h 110"/>
              <a:gd name="T4" fmla="*/ 0 w 126"/>
              <a:gd name="T5" fmla="*/ 106 h 110"/>
              <a:gd name="T6" fmla="*/ 4 w 126"/>
              <a:gd name="T7" fmla="*/ 110 h 110"/>
              <a:gd name="T8" fmla="*/ 122 w 126"/>
              <a:gd name="T9" fmla="*/ 110 h 110"/>
              <a:gd name="T10" fmla="*/ 126 w 126"/>
              <a:gd name="T11" fmla="*/ 106 h 110"/>
              <a:gd name="T12" fmla="*/ 122 w 126"/>
              <a:gd name="T13" fmla="*/ 102 h 110"/>
              <a:gd name="T14" fmla="*/ 18 w 126"/>
              <a:gd name="T15" fmla="*/ 76 h 110"/>
              <a:gd name="T16" fmla="*/ 34 w 126"/>
              <a:gd name="T17" fmla="*/ 60 h 110"/>
              <a:gd name="T18" fmla="*/ 33 w 126"/>
              <a:gd name="T19" fmla="*/ 54 h 110"/>
              <a:gd name="T20" fmla="*/ 43 w 126"/>
              <a:gd name="T21" fmla="*/ 44 h 110"/>
              <a:gd name="T22" fmla="*/ 50 w 126"/>
              <a:gd name="T23" fmla="*/ 45 h 110"/>
              <a:gd name="T24" fmla="*/ 53 w 126"/>
              <a:gd name="T25" fmla="*/ 45 h 110"/>
              <a:gd name="T26" fmla="*/ 65 w 126"/>
              <a:gd name="T27" fmla="*/ 64 h 110"/>
              <a:gd name="T28" fmla="*/ 63 w 126"/>
              <a:gd name="T29" fmla="*/ 73 h 110"/>
              <a:gd name="T30" fmla="*/ 78 w 126"/>
              <a:gd name="T31" fmla="*/ 89 h 110"/>
              <a:gd name="T32" fmla="*/ 94 w 126"/>
              <a:gd name="T33" fmla="*/ 73 h 110"/>
              <a:gd name="T34" fmla="*/ 90 w 126"/>
              <a:gd name="T35" fmla="*/ 63 h 110"/>
              <a:gd name="T36" fmla="*/ 107 w 126"/>
              <a:gd name="T37" fmla="*/ 31 h 110"/>
              <a:gd name="T38" fmla="*/ 108 w 126"/>
              <a:gd name="T39" fmla="*/ 31 h 110"/>
              <a:gd name="T40" fmla="*/ 124 w 126"/>
              <a:gd name="T41" fmla="*/ 16 h 110"/>
              <a:gd name="T42" fmla="*/ 108 w 126"/>
              <a:gd name="T43" fmla="*/ 0 h 110"/>
              <a:gd name="T44" fmla="*/ 93 w 126"/>
              <a:gd name="T45" fmla="*/ 16 h 110"/>
              <a:gd name="T46" fmla="*/ 96 w 126"/>
              <a:gd name="T47" fmla="*/ 26 h 110"/>
              <a:gd name="T48" fmla="*/ 80 w 126"/>
              <a:gd name="T49" fmla="*/ 58 h 110"/>
              <a:gd name="T50" fmla="*/ 78 w 126"/>
              <a:gd name="T51" fmla="*/ 57 h 110"/>
              <a:gd name="T52" fmla="*/ 75 w 126"/>
              <a:gd name="T53" fmla="*/ 58 h 110"/>
              <a:gd name="T54" fmla="*/ 63 w 126"/>
              <a:gd name="T55" fmla="*/ 38 h 110"/>
              <a:gd name="T56" fmla="*/ 65 w 126"/>
              <a:gd name="T57" fmla="*/ 30 h 110"/>
              <a:gd name="T58" fmla="*/ 50 w 126"/>
              <a:gd name="T59" fmla="*/ 14 h 110"/>
              <a:gd name="T60" fmla="*/ 34 w 126"/>
              <a:gd name="T61" fmla="*/ 30 h 110"/>
              <a:gd name="T62" fmla="*/ 35 w 126"/>
              <a:gd name="T63" fmla="*/ 35 h 110"/>
              <a:gd name="T64" fmla="*/ 24 w 126"/>
              <a:gd name="T65" fmla="*/ 46 h 110"/>
              <a:gd name="T66" fmla="*/ 18 w 126"/>
              <a:gd name="T67" fmla="*/ 45 h 110"/>
              <a:gd name="T68" fmla="*/ 3 w 126"/>
              <a:gd name="T69" fmla="*/ 60 h 110"/>
              <a:gd name="T70" fmla="*/ 18 w 126"/>
              <a:gd name="T71" fmla="*/ 76 h 110"/>
              <a:gd name="T72" fmla="*/ 108 w 126"/>
              <a:gd name="T73" fmla="*/ 8 h 110"/>
              <a:gd name="T74" fmla="*/ 116 w 126"/>
              <a:gd name="T75" fmla="*/ 16 h 110"/>
              <a:gd name="T76" fmla="*/ 108 w 126"/>
              <a:gd name="T77" fmla="*/ 24 h 110"/>
              <a:gd name="T78" fmla="*/ 101 w 126"/>
              <a:gd name="T79" fmla="*/ 16 h 110"/>
              <a:gd name="T80" fmla="*/ 108 w 126"/>
              <a:gd name="T81" fmla="*/ 8 h 110"/>
              <a:gd name="T82" fmla="*/ 78 w 126"/>
              <a:gd name="T83" fmla="*/ 65 h 110"/>
              <a:gd name="T84" fmla="*/ 86 w 126"/>
              <a:gd name="T85" fmla="*/ 73 h 110"/>
              <a:gd name="T86" fmla="*/ 78 w 126"/>
              <a:gd name="T87" fmla="*/ 81 h 110"/>
              <a:gd name="T88" fmla="*/ 70 w 126"/>
              <a:gd name="T89" fmla="*/ 73 h 110"/>
              <a:gd name="T90" fmla="*/ 78 w 126"/>
              <a:gd name="T91" fmla="*/ 65 h 110"/>
              <a:gd name="T92" fmla="*/ 50 w 126"/>
              <a:gd name="T93" fmla="*/ 22 h 110"/>
              <a:gd name="T94" fmla="*/ 58 w 126"/>
              <a:gd name="T95" fmla="*/ 30 h 110"/>
              <a:gd name="T96" fmla="*/ 50 w 126"/>
              <a:gd name="T97" fmla="*/ 38 h 110"/>
              <a:gd name="T98" fmla="*/ 42 w 126"/>
              <a:gd name="T99" fmla="*/ 30 h 110"/>
              <a:gd name="T100" fmla="*/ 50 w 126"/>
              <a:gd name="T101" fmla="*/ 22 h 110"/>
              <a:gd name="T102" fmla="*/ 18 w 126"/>
              <a:gd name="T103" fmla="*/ 52 h 110"/>
              <a:gd name="T104" fmla="*/ 26 w 126"/>
              <a:gd name="T105" fmla="*/ 60 h 110"/>
              <a:gd name="T106" fmla="*/ 18 w 126"/>
              <a:gd name="T107" fmla="*/ 68 h 110"/>
              <a:gd name="T108" fmla="*/ 10 w 126"/>
              <a:gd name="T109" fmla="*/ 60 h 110"/>
              <a:gd name="T110" fmla="*/ 18 w 126"/>
              <a:gd name="T11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10">
                <a:moveTo>
                  <a:pt x="122" y="102"/>
                </a:moveTo>
                <a:cubicBezTo>
                  <a:pt x="4" y="102"/>
                  <a:pt x="4" y="102"/>
                  <a:pt x="4" y="102"/>
                </a:cubicBezTo>
                <a:cubicBezTo>
                  <a:pt x="2" y="102"/>
                  <a:pt x="0" y="104"/>
                  <a:pt x="0" y="106"/>
                </a:cubicBezTo>
                <a:cubicBezTo>
                  <a:pt x="0" y="108"/>
                  <a:pt x="2" y="110"/>
                  <a:pt x="4" y="110"/>
                </a:cubicBezTo>
                <a:cubicBezTo>
                  <a:pt x="122" y="110"/>
                  <a:pt x="122" y="110"/>
                  <a:pt x="122" y="110"/>
                </a:cubicBezTo>
                <a:cubicBezTo>
                  <a:pt x="124" y="110"/>
                  <a:pt x="126" y="108"/>
                  <a:pt x="126" y="106"/>
                </a:cubicBezTo>
                <a:cubicBezTo>
                  <a:pt x="126" y="104"/>
                  <a:pt x="124" y="102"/>
                  <a:pt x="122" y="102"/>
                </a:cubicBezTo>
                <a:close/>
                <a:moveTo>
                  <a:pt x="18" y="76"/>
                </a:moveTo>
                <a:cubicBezTo>
                  <a:pt x="27" y="76"/>
                  <a:pt x="34" y="69"/>
                  <a:pt x="34" y="60"/>
                </a:cubicBezTo>
                <a:cubicBezTo>
                  <a:pt x="34" y="58"/>
                  <a:pt x="33" y="56"/>
                  <a:pt x="33" y="54"/>
                </a:cubicBezTo>
                <a:cubicBezTo>
                  <a:pt x="43" y="44"/>
                  <a:pt x="43" y="44"/>
                  <a:pt x="43" y="44"/>
                </a:cubicBezTo>
                <a:cubicBezTo>
                  <a:pt x="45" y="45"/>
                  <a:pt x="47" y="45"/>
                  <a:pt x="50" y="45"/>
                </a:cubicBezTo>
                <a:cubicBezTo>
                  <a:pt x="51" y="45"/>
                  <a:pt x="52" y="45"/>
                  <a:pt x="53" y="45"/>
                </a:cubicBezTo>
                <a:cubicBezTo>
                  <a:pt x="65" y="64"/>
                  <a:pt x="65" y="64"/>
                  <a:pt x="65" y="64"/>
                </a:cubicBezTo>
                <a:cubicBezTo>
                  <a:pt x="64" y="67"/>
                  <a:pt x="63" y="70"/>
                  <a:pt x="63" y="73"/>
                </a:cubicBezTo>
                <a:cubicBezTo>
                  <a:pt x="63" y="82"/>
                  <a:pt x="70" y="89"/>
                  <a:pt x="78" y="89"/>
                </a:cubicBezTo>
                <a:cubicBezTo>
                  <a:pt x="87" y="89"/>
                  <a:pt x="94" y="82"/>
                  <a:pt x="94" y="73"/>
                </a:cubicBezTo>
                <a:cubicBezTo>
                  <a:pt x="94" y="69"/>
                  <a:pt x="92" y="66"/>
                  <a:pt x="90" y="63"/>
                </a:cubicBezTo>
                <a:cubicBezTo>
                  <a:pt x="107" y="31"/>
                  <a:pt x="107" y="31"/>
                  <a:pt x="107" y="31"/>
                </a:cubicBezTo>
                <a:cubicBezTo>
                  <a:pt x="108" y="31"/>
                  <a:pt x="108" y="31"/>
                  <a:pt x="108" y="31"/>
                </a:cubicBezTo>
                <a:cubicBezTo>
                  <a:pt x="117" y="31"/>
                  <a:pt x="124" y="24"/>
                  <a:pt x="124" y="16"/>
                </a:cubicBezTo>
                <a:cubicBezTo>
                  <a:pt x="124" y="7"/>
                  <a:pt x="117" y="0"/>
                  <a:pt x="108" y="0"/>
                </a:cubicBezTo>
                <a:cubicBezTo>
                  <a:pt x="100" y="0"/>
                  <a:pt x="93" y="7"/>
                  <a:pt x="93" y="16"/>
                </a:cubicBezTo>
                <a:cubicBezTo>
                  <a:pt x="93" y="20"/>
                  <a:pt x="94" y="23"/>
                  <a:pt x="96" y="26"/>
                </a:cubicBezTo>
                <a:cubicBezTo>
                  <a:pt x="80" y="58"/>
                  <a:pt x="80" y="58"/>
                  <a:pt x="80" y="58"/>
                </a:cubicBezTo>
                <a:cubicBezTo>
                  <a:pt x="79" y="57"/>
                  <a:pt x="79" y="57"/>
                  <a:pt x="78" y="57"/>
                </a:cubicBezTo>
                <a:cubicBezTo>
                  <a:pt x="77" y="57"/>
                  <a:pt x="76" y="57"/>
                  <a:pt x="75" y="58"/>
                </a:cubicBezTo>
                <a:cubicBezTo>
                  <a:pt x="63" y="38"/>
                  <a:pt x="63" y="38"/>
                  <a:pt x="63" y="38"/>
                </a:cubicBezTo>
                <a:cubicBezTo>
                  <a:pt x="64" y="36"/>
                  <a:pt x="65" y="33"/>
                  <a:pt x="65" y="30"/>
                </a:cubicBezTo>
                <a:cubicBezTo>
                  <a:pt x="65" y="21"/>
                  <a:pt x="58" y="14"/>
                  <a:pt x="50" y="14"/>
                </a:cubicBezTo>
                <a:cubicBezTo>
                  <a:pt x="41" y="14"/>
                  <a:pt x="34" y="21"/>
                  <a:pt x="34" y="30"/>
                </a:cubicBezTo>
                <a:cubicBezTo>
                  <a:pt x="34" y="32"/>
                  <a:pt x="34" y="33"/>
                  <a:pt x="35" y="35"/>
                </a:cubicBezTo>
                <a:cubicBezTo>
                  <a:pt x="24" y="46"/>
                  <a:pt x="24" y="46"/>
                  <a:pt x="24" y="46"/>
                </a:cubicBezTo>
                <a:cubicBezTo>
                  <a:pt x="22" y="45"/>
                  <a:pt x="20" y="45"/>
                  <a:pt x="18" y="45"/>
                </a:cubicBezTo>
                <a:cubicBezTo>
                  <a:pt x="10" y="45"/>
                  <a:pt x="3" y="51"/>
                  <a:pt x="3" y="60"/>
                </a:cubicBezTo>
                <a:cubicBezTo>
                  <a:pt x="3" y="69"/>
                  <a:pt x="10" y="76"/>
                  <a:pt x="18" y="76"/>
                </a:cubicBezTo>
                <a:close/>
                <a:moveTo>
                  <a:pt x="108" y="8"/>
                </a:moveTo>
                <a:cubicBezTo>
                  <a:pt x="113" y="8"/>
                  <a:pt x="116" y="12"/>
                  <a:pt x="116" y="16"/>
                </a:cubicBezTo>
                <a:cubicBezTo>
                  <a:pt x="116" y="20"/>
                  <a:pt x="113" y="24"/>
                  <a:pt x="108" y="24"/>
                </a:cubicBezTo>
                <a:cubicBezTo>
                  <a:pt x="104" y="24"/>
                  <a:pt x="101" y="20"/>
                  <a:pt x="101" y="16"/>
                </a:cubicBezTo>
                <a:cubicBezTo>
                  <a:pt x="101" y="12"/>
                  <a:pt x="104" y="8"/>
                  <a:pt x="108" y="8"/>
                </a:cubicBezTo>
                <a:close/>
                <a:moveTo>
                  <a:pt x="78" y="65"/>
                </a:moveTo>
                <a:cubicBezTo>
                  <a:pt x="83" y="65"/>
                  <a:pt x="86" y="69"/>
                  <a:pt x="86" y="73"/>
                </a:cubicBezTo>
                <a:cubicBezTo>
                  <a:pt x="86" y="77"/>
                  <a:pt x="83" y="81"/>
                  <a:pt x="78" y="81"/>
                </a:cubicBezTo>
                <a:cubicBezTo>
                  <a:pt x="74" y="81"/>
                  <a:pt x="70" y="77"/>
                  <a:pt x="70" y="73"/>
                </a:cubicBezTo>
                <a:cubicBezTo>
                  <a:pt x="70" y="69"/>
                  <a:pt x="74" y="65"/>
                  <a:pt x="78" y="65"/>
                </a:cubicBezTo>
                <a:close/>
                <a:moveTo>
                  <a:pt x="50" y="22"/>
                </a:moveTo>
                <a:cubicBezTo>
                  <a:pt x="54" y="22"/>
                  <a:pt x="58" y="26"/>
                  <a:pt x="58" y="30"/>
                </a:cubicBezTo>
                <a:cubicBezTo>
                  <a:pt x="58" y="34"/>
                  <a:pt x="54" y="38"/>
                  <a:pt x="50" y="38"/>
                </a:cubicBezTo>
                <a:cubicBezTo>
                  <a:pt x="45" y="38"/>
                  <a:pt x="42" y="34"/>
                  <a:pt x="42" y="30"/>
                </a:cubicBezTo>
                <a:cubicBezTo>
                  <a:pt x="42" y="26"/>
                  <a:pt x="45" y="22"/>
                  <a:pt x="50" y="22"/>
                </a:cubicBezTo>
                <a:close/>
                <a:moveTo>
                  <a:pt x="18" y="52"/>
                </a:moveTo>
                <a:cubicBezTo>
                  <a:pt x="23" y="52"/>
                  <a:pt x="26" y="56"/>
                  <a:pt x="26" y="60"/>
                </a:cubicBezTo>
                <a:cubicBezTo>
                  <a:pt x="26" y="65"/>
                  <a:pt x="23" y="68"/>
                  <a:pt x="18" y="68"/>
                </a:cubicBezTo>
                <a:cubicBezTo>
                  <a:pt x="14" y="68"/>
                  <a:pt x="10" y="65"/>
                  <a:pt x="10" y="60"/>
                </a:cubicBezTo>
                <a:cubicBezTo>
                  <a:pt x="10" y="56"/>
                  <a:pt x="14" y="52"/>
                  <a:pt x="18" y="52"/>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fontAlgn="base">
              <a:spcBef>
                <a:spcPct val="50000"/>
              </a:spcBef>
              <a:spcAft>
                <a:spcPct val="0"/>
              </a:spcAft>
              <a:defRPr/>
            </a:pPr>
            <a:endParaRPr lang="en-IN" sz="1765" dirty="0">
              <a:solidFill>
                <a:srgbClr val="000000"/>
              </a:solidFill>
              <a:latin typeface="Verdana"/>
            </a:endParaRPr>
          </a:p>
        </p:txBody>
      </p:sp>
      <p:sp>
        <p:nvSpPr>
          <p:cNvPr id="82" name="Freeform 81"/>
          <p:cNvSpPr>
            <a:spLocks noChangeAspect="1" noEditPoints="1"/>
          </p:cNvSpPr>
          <p:nvPr/>
        </p:nvSpPr>
        <p:spPr bwMode="auto">
          <a:xfrm>
            <a:off x="4836351" y="4913345"/>
            <a:ext cx="448212" cy="366451"/>
          </a:xfrm>
          <a:custGeom>
            <a:avLst/>
            <a:gdLst>
              <a:gd name="T0" fmla="*/ 31 w 120"/>
              <a:gd name="T1" fmla="*/ 75 h 98"/>
              <a:gd name="T2" fmla="*/ 4 w 120"/>
              <a:gd name="T3" fmla="*/ 75 h 98"/>
              <a:gd name="T4" fmla="*/ 0 w 120"/>
              <a:gd name="T5" fmla="*/ 79 h 98"/>
              <a:gd name="T6" fmla="*/ 0 w 120"/>
              <a:gd name="T7" fmla="*/ 94 h 98"/>
              <a:gd name="T8" fmla="*/ 4 w 120"/>
              <a:gd name="T9" fmla="*/ 98 h 98"/>
              <a:gd name="T10" fmla="*/ 31 w 120"/>
              <a:gd name="T11" fmla="*/ 98 h 98"/>
              <a:gd name="T12" fmla="*/ 35 w 120"/>
              <a:gd name="T13" fmla="*/ 94 h 98"/>
              <a:gd name="T14" fmla="*/ 35 w 120"/>
              <a:gd name="T15" fmla="*/ 79 h 98"/>
              <a:gd name="T16" fmla="*/ 31 w 120"/>
              <a:gd name="T17" fmla="*/ 75 h 98"/>
              <a:gd name="T18" fmla="*/ 24 w 120"/>
              <a:gd name="T19" fmla="*/ 57 h 98"/>
              <a:gd name="T20" fmla="*/ 56 w 120"/>
              <a:gd name="T21" fmla="*/ 57 h 98"/>
              <a:gd name="T22" fmla="*/ 56 w 120"/>
              <a:gd name="T23" fmla="*/ 68 h 98"/>
              <a:gd name="T24" fmla="*/ 68 w 120"/>
              <a:gd name="T25" fmla="*/ 68 h 98"/>
              <a:gd name="T26" fmla="*/ 68 w 120"/>
              <a:gd name="T27" fmla="*/ 57 h 98"/>
              <a:gd name="T28" fmla="*/ 96 w 120"/>
              <a:gd name="T29" fmla="*/ 57 h 98"/>
              <a:gd name="T30" fmla="*/ 96 w 120"/>
              <a:gd name="T31" fmla="*/ 68 h 98"/>
              <a:gd name="T32" fmla="*/ 108 w 120"/>
              <a:gd name="T33" fmla="*/ 68 h 98"/>
              <a:gd name="T34" fmla="*/ 108 w 120"/>
              <a:gd name="T35" fmla="*/ 51 h 98"/>
              <a:gd name="T36" fmla="*/ 102 w 120"/>
              <a:gd name="T37" fmla="*/ 45 h 98"/>
              <a:gd name="T38" fmla="*/ 18 w 120"/>
              <a:gd name="T39" fmla="*/ 45 h 98"/>
              <a:gd name="T40" fmla="*/ 12 w 120"/>
              <a:gd name="T41" fmla="*/ 51 h 98"/>
              <a:gd name="T42" fmla="*/ 12 w 120"/>
              <a:gd name="T43" fmla="*/ 68 h 98"/>
              <a:gd name="T44" fmla="*/ 24 w 120"/>
              <a:gd name="T45" fmla="*/ 68 h 98"/>
              <a:gd name="T46" fmla="*/ 24 w 120"/>
              <a:gd name="T47" fmla="*/ 57 h 98"/>
              <a:gd name="T48" fmla="*/ 44 w 120"/>
              <a:gd name="T49" fmla="*/ 27 h 98"/>
              <a:gd name="T50" fmla="*/ 56 w 120"/>
              <a:gd name="T51" fmla="*/ 27 h 98"/>
              <a:gd name="T52" fmla="*/ 56 w 120"/>
              <a:gd name="T53" fmla="*/ 38 h 98"/>
              <a:gd name="T54" fmla="*/ 68 w 120"/>
              <a:gd name="T55" fmla="*/ 38 h 98"/>
              <a:gd name="T56" fmla="*/ 68 w 120"/>
              <a:gd name="T57" fmla="*/ 27 h 98"/>
              <a:gd name="T58" fmla="*/ 80 w 120"/>
              <a:gd name="T59" fmla="*/ 27 h 98"/>
              <a:gd name="T60" fmla="*/ 84 w 120"/>
              <a:gd name="T61" fmla="*/ 23 h 98"/>
              <a:gd name="T62" fmla="*/ 84 w 120"/>
              <a:gd name="T63" fmla="*/ 4 h 98"/>
              <a:gd name="T64" fmla="*/ 80 w 120"/>
              <a:gd name="T65" fmla="*/ 0 h 98"/>
              <a:gd name="T66" fmla="*/ 44 w 120"/>
              <a:gd name="T67" fmla="*/ 0 h 98"/>
              <a:gd name="T68" fmla="*/ 40 w 120"/>
              <a:gd name="T69" fmla="*/ 4 h 98"/>
              <a:gd name="T70" fmla="*/ 40 w 120"/>
              <a:gd name="T71" fmla="*/ 23 h 98"/>
              <a:gd name="T72" fmla="*/ 44 w 120"/>
              <a:gd name="T73" fmla="*/ 27 h 98"/>
              <a:gd name="T74" fmla="*/ 75 w 120"/>
              <a:gd name="T75" fmla="*/ 75 h 98"/>
              <a:gd name="T76" fmla="*/ 48 w 120"/>
              <a:gd name="T77" fmla="*/ 75 h 98"/>
              <a:gd name="T78" fmla="*/ 44 w 120"/>
              <a:gd name="T79" fmla="*/ 79 h 98"/>
              <a:gd name="T80" fmla="*/ 44 w 120"/>
              <a:gd name="T81" fmla="*/ 94 h 98"/>
              <a:gd name="T82" fmla="*/ 48 w 120"/>
              <a:gd name="T83" fmla="*/ 98 h 98"/>
              <a:gd name="T84" fmla="*/ 75 w 120"/>
              <a:gd name="T85" fmla="*/ 98 h 98"/>
              <a:gd name="T86" fmla="*/ 79 w 120"/>
              <a:gd name="T87" fmla="*/ 94 h 98"/>
              <a:gd name="T88" fmla="*/ 79 w 120"/>
              <a:gd name="T89" fmla="*/ 79 h 98"/>
              <a:gd name="T90" fmla="*/ 75 w 120"/>
              <a:gd name="T91" fmla="*/ 75 h 98"/>
              <a:gd name="T92" fmla="*/ 116 w 120"/>
              <a:gd name="T93" fmla="*/ 75 h 98"/>
              <a:gd name="T94" fmla="*/ 89 w 120"/>
              <a:gd name="T95" fmla="*/ 75 h 98"/>
              <a:gd name="T96" fmla="*/ 85 w 120"/>
              <a:gd name="T97" fmla="*/ 79 h 98"/>
              <a:gd name="T98" fmla="*/ 85 w 120"/>
              <a:gd name="T99" fmla="*/ 94 h 98"/>
              <a:gd name="T100" fmla="*/ 89 w 120"/>
              <a:gd name="T101" fmla="*/ 98 h 98"/>
              <a:gd name="T102" fmla="*/ 116 w 120"/>
              <a:gd name="T103" fmla="*/ 98 h 98"/>
              <a:gd name="T104" fmla="*/ 120 w 120"/>
              <a:gd name="T105" fmla="*/ 94 h 98"/>
              <a:gd name="T106" fmla="*/ 120 w 120"/>
              <a:gd name="T107" fmla="*/ 79 h 98"/>
              <a:gd name="T108" fmla="*/ 116 w 120"/>
              <a:gd name="T109" fmla="*/ 7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98">
                <a:moveTo>
                  <a:pt x="31" y="75"/>
                </a:moveTo>
                <a:cubicBezTo>
                  <a:pt x="4" y="75"/>
                  <a:pt x="4" y="75"/>
                  <a:pt x="4" y="75"/>
                </a:cubicBezTo>
                <a:cubicBezTo>
                  <a:pt x="2" y="75"/>
                  <a:pt x="0" y="77"/>
                  <a:pt x="0" y="79"/>
                </a:cubicBezTo>
                <a:cubicBezTo>
                  <a:pt x="0" y="94"/>
                  <a:pt x="0" y="94"/>
                  <a:pt x="0" y="94"/>
                </a:cubicBezTo>
                <a:cubicBezTo>
                  <a:pt x="0" y="96"/>
                  <a:pt x="2" y="98"/>
                  <a:pt x="4" y="98"/>
                </a:cubicBezTo>
                <a:cubicBezTo>
                  <a:pt x="31" y="98"/>
                  <a:pt x="31" y="98"/>
                  <a:pt x="31" y="98"/>
                </a:cubicBezTo>
                <a:cubicBezTo>
                  <a:pt x="33" y="98"/>
                  <a:pt x="35" y="96"/>
                  <a:pt x="35" y="94"/>
                </a:cubicBezTo>
                <a:cubicBezTo>
                  <a:pt x="35" y="79"/>
                  <a:pt x="35" y="79"/>
                  <a:pt x="35" y="79"/>
                </a:cubicBezTo>
                <a:cubicBezTo>
                  <a:pt x="35" y="77"/>
                  <a:pt x="33" y="75"/>
                  <a:pt x="31" y="75"/>
                </a:cubicBezTo>
                <a:close/>
                <a:moveTo>
                  <a:pt x="24" y="57"/>
                </a:moveTo>
                <a:cubicBezTo>
                  <a:pt x="56" y="57"/>
                  <a:pt x="56" y="57"/>
                  <a:pt x="56" y="57"/>
                </a:cubicBezTo>
                <a:cubicBezTo>
                  <a:pt x="56" y="68"/>
                  <a:pt x="56" y="68"/>
                  <a:pt x="56" y="68"/>
                </a:cubicBezTo>
                <a:cubicBezTo>
                  <a:pt x="68" y="68"/>
                  <a:pt x="68" y="68"/>
                  <a:pt x="68" y="68"/>
                </a:cubicBezTo>
                <a:cubicBezTo>
                  <a:pt x="68" y="57"/>
                  <a:pt x="68" y="57"/>
                  <a:pt x="68" y="57"/>
                </a:cubicBezTo>
                <a:cubicBezTo>
                  <a:pt x="96" y="57"/>
                  <a:pt x="96" y="57"/>
                  <a:pt x="96" y="57"/>
                </a:cubicBezTo>
                <a:cubicBezTo>
                  <a:pt x="96" y="68"/>
                  <a:pt x="96" y="68"/>
                  <a:pt x="96" y="68"/>
                </a:cubicBezTo>
                <a:cubicBezTo>
                  <a:pt x="108" y="68"/>
                  <a:pt x="108" y="68"/>
                  <a:pt x="108" y="68"/>
                </a:cubicBezTo>
                <a:cubicBezTo>
                  <a:pt x="108" y="51"/>
                  <a:pt x="108" y="51"/>
                  <a:pt x="108" y="51"/>
                </a:cubicBezTo>
                <a:cubicBezTo>
                  <a:pt x="108" y="48"/>
                  <a:pt x="106" y="45"/>
                  <a:pt x="102" y="45"/>
                </a:cubicBezTo>
                <a:cubicBezTo>
                  <a:pt x="18" y="45"/>
                  <a:pt x="18" y="45"/>
                  <a:pt x="18" y="45"/>
                </a:cubicBezTo>
                <a:cubicBezTo>
                  <a:pt x="14" y="45"/>
                  <a:pt x="12" y="48"/>
                  <a:pt x="12" y="51"/>
                </a:cubicBezTo>
                <a:cubicBezTo>
                  <a:pt x="12" y="68"/>
                  <a:pt x="12" y="68"/>
                  <a:pt x="12" y="68"/>
                </a:cubicBezTo>
                <a:cubicBezTo>
                  <a:pt x="24" y="68"/>
                  <a:pt x="24" y="68"/>
                  <a:pt x="24" y="68"/>
                </a:cubicBezTo>
                <a:lnTo>
                  <a:pt x="24" y="57"/>
                </a:lnTo>
                <a:close/>
                <a:moveTo>
                  <a:pt x="44" y="27"/>
                </a:moveTo>
                <a:cubicBezTo>
                  <a:pt x="56" y="27"/>
                  <a:pt x="56" y="27"/>
                  <a:pt x="56" y="27"/>
                </a:cubicBezTo>
                <a:cubicBezTo>
                  <a:pt x="56" y="38"/>
                  <a:pt x="56" y="38"/>
                  <a:pt x="56" y="38"/>
                </a:cubicBezTo>
                <a:cubicBezTo>
                  <a:pt x="68" y="38"/>
                  <a:pt x="68" y="38"/>
                  <a:pt x="68" y="38"/>
                </a:cubicBezTo>
                <a:cubicBezTo>
                  <a:pt x="68" y="27"/>
                  <a:pt x="68" y="27"/>
                  <a:pt x="68" y="27"/>
                </a:cubicBezTo>
                <a:cubicBezTo>
                  <a:pt x="80" y="27"/>
                  <a:pt x="80" y="27"/>
                  <a:pt x="80" y="27"/>
                </a:cubicBezTo>
                <a:cubicBezTo>
                  <a:pt x="82" y="27"/>
                  <a:pt x="84" y="25"/>
                  <a:pt x="84" y="23"/>
                </a:cubicBezTo>
                <a:cubicBezTo>
                  <a:pt x="84" y="4"/>
                  <a:pt x="84" y="4"/>
                  <a:pt x="84" y="4"/>
                </a:cubicBezTo>
                <a:cubicBezTo>
                  <a:pt x="84" y="2"/>
                  <a:pt x="82" y="0"/>
                  <a:pt x="80" y="0"/>
                </a:cubicBezTo>
                <a:cubicBezTo>
                  <a:pt x="44" y="0"/>
                  <a:pt x="44" y="0"/>
                  <a:pt x="44" y="0"/>
                </a:cubicBezTo>
                <a:cubicBezTo>
                  <a:pt x="42" y="0"/>
                  <a:pt x="40" y="2"/>
                  <a:pt x="40" y="4"/>
                </a:cubicBezTo>
                <a:cubicBezTo>
                  <a:pt x="40" y="23"/>
                  <a:pt x="40" y="23"/>
                  <a:pt x="40" y="23"/>
                </a:cubicBezTo>
                <a:cubicBezTo>
                  <a:pt x="40" y="25"/>
                  <a:pt x="42" y="27"/>
                  <a:pt x="44" y="27"/>
                </a:cubicBezTo>
                <a:close/>
                <a:moveTo>
                  <a:pt x="75" y="75"/>
                </a:moveTo>
                <a:cubicBezTo>
                  <a:pt x="48" y="75"/>
                  <a:pt x="48" y="75"/>
                  <a:pt x="48" y="75"/>
                </a:cubicBezTo>
                <a:cubicBezTo>
                  <a:pt x="46" y="75"/>
                  <a:pt x="44" y="77"/>
                  <a:pt x="44" y="79"/>
                </a:cubicBezTo>
                <a:cubicBezTo>
                  <a:pt x="44" y="94"/>
                  <a:pt x="44" y="94"/>
                  <a:pt x="44" y="94"/>
                </a:cubicBezTo>
                <a:cubicBezTo>
                  <a:pt x="44" y="96"/>
                  <a:pt x="46" y="98"/>
                  <a:pt x="48" y="98"/>
                </a:cubicBezTo>
                <a:cubicBezTo>
                  <a:pt x="75" y="98"/>
                  <a:pt x="75" y="98"/>
                  <a:pt x="75" y="98"/>
                </a:cubicBezTo>
                <a:cubicBezTo>
                  <a:pt x="78" y="98"/>
                  <a:pt x="79" y="96"/>
                  <a:pt x="79" y="94"/>
                </a:cubicBezTo>
                <a:cubicBezTo>
                  <a:pt x="79" y="79"/>
                  <a:pt x="79" y="79"/>
                  <a:pt x="79" y="79"/>
                </a:cubicBezTo>
                <a:cubicBezTo>
                  <a:pt x="79" y="77"/>
                  <a:pt x="78" y="75"/>
                  <a:pt x="75" y="75"/>
                </a:cubicBezTo>
                <a:close/>
                <a:moveTo>
                  <a:pt x="116" y="75"/>
                </a:moveTo>
                <a:cubicBezTo>
                  <a:pt x="89" y="75"/>
                  <a:pt x="89" y="75"/>
                  <a:pt x="89" y="75"/>
                </a:cubicBezTo>
                <a:cubicBezTo>
                  <a:pt x="87" y="75"/>
                  <a:pt x="85" y="77"/>
                  <a:pt x="85" y="79"/>
                </a:cubicBezTo>
                <a:cubicBezTo>
                  <a:pt x="85" y="94"/>
                  <a:pt x="85" y="94"/>
                  <a:pt x="85" y="94"/>
                </a:cubicBezTo>
                <a:cubicBezTo>
                  <a:pt x="85" y="96"/>
                  <a:pt x="87" y="98"/>
                  <a:pt x="89" y="98"/>
                </a:cubicBezTo>
                <a:cubicBezTo>
                  <a:pt x="116" y="98"/>
                  <a:pt x="116" y="98"/>
                  <a:pt x="116" y="98"/>
                </a:cubicBezTo>
                <a:cubicBezTo>
                  <a:pt x="118" y="98"/>
                  <a:pt x="120" y="96"/>
                  <a:pt x="120" y="94"/>
                </a:cubicBezTo>
                <a:cubicBezTo>
                  <a:pt x="120" y="79"/>
                  <a:pt x="120" y="79"/>
                  <a:pt x="120" y="79"/>
                </a:cubicBezTo>
                <a:cubicBezTo>
                  <a:pt x="120" y="77"/>
                  <a:pt x="118" y="75"/>
                  <a:pt x="116" y="75"/>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pic>
        <p:nvPicPr>
          <p:cNvPr id="84" name="Picture 83"/>
          <p:cNvPicPr>
            <a:picLocks noChangeAspect="1"/>
          </p:cNvPicPr>
          <p:nvPr/>
        </p:nvPicPr>
        <p:blipFill>
          <a:blip r:embed="rId4" cstate="print">
            <a:duotone>
              <a:schemeClr val="bg2">
                <a:shade val="45000"/>
                <a:satMod val="135000"/>
              </a:schemeClr>
              <a:prstClr val="white"/>
            </a:duotone>
            <a:lum bright="-20000" contrast="-40000"/>
            <a:extLst>
              <a:ext uri="{28A0092B-C50C-407E-A947-70E740481C1C}">
                <a14:useLocalDpi xmlns:a14="http://schemas.microsoft.com/office/drawing/2010/main" val="0"/>
              </a:ext>
            </a:extLst>
          </a:blip>
          <a:stretch>
            <a:fillRect/>
          </a:stretch>
        </p:blipFill>
        <p:spPr>
          <a:xfrm>
            <a:off x="5523023" y="3071754"/>
            <a:ext cx="1086156" cy="1151402"/>
          </a:xfrm>
          <a:prstGeom prst="rect">
            <a:avLst/>
          </a:prstGeom>
        </p:spPr>
      </p:pic>
      <p:pic>
        <p:nvPicPr>
          <p:cNvPr id="52" name="Picture 2" descr="\\MAGNUM\Projects\Microsoft\Cloud Power FY12\Design\ICONS_PNG\Secure_Elastic.png"/>
          <p:cNvPicPr>
            <a:picLocks noChangeAspect="1" noChangeArrowheads="1"/>
          </p:cNvPicPr>
          <p:nvPr/>
        </p:nvPicPr>
        <p:blipFill>
          <a:blip r:embed="rId5" cstate="print"/>
          <a:srcRect/>
          <a:stretch>
            <a:fillRect/>
          </a:stretch>
        </p:blipFill>
        <p:spPr bwMode="auto">
          <a:xfrm>
            <a:off x="6294497" y="1557698"/>
            <a:ext cx="448352" cy="448352"/>
          </a:xfrm>
          <a:prstGeom prst="rect">
            <a:avLst/>
          </a:prstGeom>
          <a:noFill/>
        </p:spPr>
      </p:pic>
    </p:spTree>
    <p:extLst>
      <p:ext uri="{BB962C8B-B14F-4D97-AF65-F5344CB8AC3E}">
        <p14:creationId xmlns:p14="http://schemas.microsoft.com/office/powerpoint/2010/main" val="9176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Messaging</a:t>
            </a:r>
          </a:p>
        </p:txBody>
      </p:sp>
      <p:sp>
        <p:nvSpPr>
          <p:cNvPr id="3" name="Content Placeholder 2"/>
          <p:cNvSpPr>
            <a:spLocks noGrp="1"/>
          </p:cNvSpPr>
          <p:nvPr>
            <p:ph type="subTitle" idx="1"/>
          </p:nvPr>
        </p:nvSpPr>
        <p:spPr/>
        <p:txBody>
          <a:bodyPr>
            <a:normAutofit fontScale="62500" lnSpcReduction="20000"/>
          </a:bodyPr>
          <a:lstStyle/>
          <a:p>
            <a:r>
              <a:rPr lang="en-US" dirty="0"/>
              <a:t>Service Bus</a:t>
            </a:r>
          </a:p>
          <a:p>
            <a:r>
              <a:rPr lang="en-US" dirty="0"/>
              <a:t>Queues</a:t>
            </a:r>
          </a:p>
          <a:p>
            <a:r>
              <a:rPr lang="en-US" dirty="0"/>
              <a:t>Topics</a:t>
            </a:r>
          </a:p>
          <a:p>
            <a:r>
              <a:rPr lang="en-US" dirty="0"/>
              <a:t>Azure Relay </a:t>
            </a:r>
          </a:p>
          <a:p>
            <a:r>
              <a:rPr lang="en-US" dirty="0"/>
              <a:t>Service Bus Tiers</a:t>
            </a:r>
          </a:p>
          <a:p>
            <a:r>
              <a:rPr lang="en-US" dirty="0"/>
              <a:t>Azure Storage Queue</a:t>
            </a:r>
          </a:p>
          <a:p>
            <a:endParaRPr lang="en-US" dirty="0"/>
          </a:p>
        </p:txBody>
      </p:sp>
    </p:spTree>
    <p:extLst>
      <p:ext uri="{BB962C8B-B14F-4D97-AF65-F5344CB8AC3E}">
        <p14:creationId xmlns:p14="http://schemas.microsoft.com/office/powerpoint/2010/main" val="2482935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PaaS with no Infrastructure management</a:t>
            </a:r>
          </a:p>
          <a:p>
            <a:pPr marL="346074" indent="-342900">
              <a:lnSpc>
                <a:spcPct val="100000"/>
              </a:lnSpc>
            </a:pPr>
            <a:r>
              <a:rPr lang="en-US" sz="2400" dirty="0">
                <a:solidFill>
                  <a:srgbClr val="5F5F5F">
                    <a:alpha val="99000"/>
                  </a:srgbClr>
                </a:solidFill>
                <a:latin typeface="Segoe UI"/>
              </a:rPr>
              <a:t>Relay capabilities to build hybrid apps</a:t>
            </a:r>
          </a:p>
          <a:p>
            <a:pPr marL="346074" indent="-342900">
              <a:lnSpc>
                <a:spcPct val="100000"/>
              </a:lnSpc>
            </a:pPr>
            <a:r>
              <a:rPr lang="en-US" sz="2400" dirty="0">
                <a:solidFill>
                  <a:srgbClr val="5F5F5F">
                    <a:alpha val="99000"/>
                  </a:srgbClr>
                </a:solidFill>
                <a:latin typeface="Segoe UI"/>
              </a:rPr>
              <a:t>Supports AMQP and common protocols such as HTTP</a:t>
            </a:r>
          </a:p>
          <a:p>
            <a:pPr marL="346074" indent="-342900">
              <a:lnSpc>
                <a:spcPct val="100000"/>
              </a:lnSpc>
            </a:pPr>
            <a:r>
              <a:rPr lang="en-US" sz="2400" dirty="0">
                <a:solidFill>
                  <a:srgbClr val="5F5F5F">
                    <a:alpha val="99000"/>
                  </a:srgbClr>
                </a:solidFill>
                <a:latin typeface="Segoe UI"/>
              </a:rPr>
              <a:t>Contains Event Hub, a cloud scale telemetry ingress service. </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Service bus</a:t>
            </a:r>
          </a:p>
        </p:txBody>
      </p:sp>
    </p:spTree>
    <p:extLst>
      <p:ext uri="{BB962C8B-B14F-4D97-AF65-F5344CB8AC3E}">
        <p14:creationId xmlns:p14="http://schemas.microsoft.com/office/powerpoint/2010/main" val="4283838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a:t>
            </a:r>
          </a:p>
        </p:txBody>
      </p:sp>
      <p:grpSp>
        <p:nvGrpSpPr>
          <p:cNvPr id="9" name="Group 8"/>
          <p:cNvGrpSpPr/>
          <p:nvPr/>
        </p:nvGrpSpPr>
        <p:grpSpPr>
          <a:xfrm>
            <a:off x="4751906" y="2383591"/>
            <a:ext cx="2613520" cy="1194753"/>
            <a:chOff x="4389437" y="3344862"/>
            <a:chExt cx="2667000" cy="1219200"/>
          </a:xfrm>
        </p:grpSpPr>
        <p:sp>
          <p:nvSpPr>
            <p:cNvPr id="4" name="Rounded Rectangle 3"/>
            <p:cNvSpPr/>
            <p:nvPr/>
          </p:nvSpPr>
          <p:spPr bwMode="auto">
            <a:xfrm>
              <a:off x="4389437" y="3344862"/>
              <a:ext cx="2667000" cy="12192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35843" rIns="33606" bIns="33606" rtlCol="0" anchor="ctr" anchorCtr="0"/>
            <a:lstStyle/>
            <a:p>
              <a:pPr defTabSz="913676"/>
              <a:r>
                <a:rPr lang="en-US" sz="2744" spc="-100" dirty="0">
                  <a:gradFill>
                    <a:gsLst>
                      <a:gs pos="0">
                        <a:srgbClr val="FFFFFF"/>
                      </a:gs>
                      <a:gs pos="100000">
                        <a:srgbClr val="FFFFFF"/>
                      </a:gs>
                    </a:gsLst>
                    <a:lin ang="5400000" scaled="0"/>
                  </a:gradFill>
                  <a:ea typeface="Segoe UI" pitchFamily="34" charset="0"/>
                  <a:cs typeface="Segoe UI" pitchFamily="34" charset="0"/>
                </a:rPr>
                <a:t>Queue</a:t>
              </a:r>
              <a:endParaRPr lang="en-US" sz="1960" spc="-1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693609"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9927"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66245" y="3344862"/>
              <a:ext cx="0" cy="1219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a:endCxn id="4" idx="1"/>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365427" y="2518160"/>
            <a:ext cx="2837536" cy="925619"/>
            <a:chOff x="7513637" y="2567782"/>
            <a:chExt cx="2895600"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stCxn id="4" idx="3"/>
              <a:endCxn id="11" idx="2"/>
            </p:cNvCxnSpPr>
            <p:nvPr/>
          </p:nvCxnSpPr>
          <p:spPr>
            <a:xfrm>
              <a:off x="7513637"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a:endCxn id="4" idx="1"/>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a:endCxn id="4" idx="1"/>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7365425" y="1338185"/>
            <a:ext cx="2837536" cy="3274735"/>
            <a:chOff x="7513637" y="1363662"/>
            <a:chExt cx="2895599"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stCxn id="4" idx="3"/>
              <a:endCxn id="25" idx="2"/>
            </p:cNvCxnSpPr>
            <p:nvPr/>
          </p:nvCxnSpPr>
          <p:spPr>
            <a:xfrm flipV="1">
              <a:off x="7513637" y="1835942"/>
              <a:ext cx="1969927"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stCxn id="4" idx="3"/>
              <a:endCxn id="26" idx="2"/>
            </p:cNvCxnSpPr>
            <p:nvPr/>
          </p:nvCxnSpPr>
          <p:spPr>
            <a:xfrm>
              <a:off x="7513637" y="3040062"/>
              <a:ext cx="1969928"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5" y="5337807"/>
            <a:ext cx="10030942"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Point to point communication</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FIFO order guarantee</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Supports Batch Receive and Batch Send</a:t>
            </a:r>
          </a:p>
          <a:p>
            <a:endParaRPr lang="en-US" sz="3527" dirty="0">
              <a:gradFill>
                <a:gsLst>
                  <a:gs pos="0">
                    <a:srgbClr val="5F5F5F"/>
                  </a:gs>
                  <a:gs pos="100000">
                    <a:srgbClr val="5F5F5F"/>
                  </a:gs>
                </a:gsLst>
                <a:lin ang="5400000" scaled="0"/>
              </a:gradFill>
            </a:endParaRPr>
          </a:p>
        </p:txBody>
      </p:sp>
    </p:spTree>
    <p:extLst>
      <p:ext uri="{BB962C8B-B14F-4D97-AF65-F5344CB8AC3E}">
        <p14:creationId xmlns:p14="http://schemas.microsoft.com/office/powerpoint/2010/main" val="1926600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otx" id="{25FFEE14-BE9B-46B5-90FF-019D890D3672}" vid="{6AB25E5C-3AEB-494E-86C0-9659E7189440}"/>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6.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9.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ntent_x0020_Type xmlns="1AB5B583-F0CB-48BC-A5EC-1321D80DA2B0">Slide Presentation</Content_x0020_Type>
    <Status xmlns="1AB5B583-F0CB-48BC-A5EC-1321D80DA2B0">Final</Status>
    <Module xmlns="1AB5B583-F0CB-48BC-A5EC-1321D80DA2B0">4</Modul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235ECE98E5844DAA8E1B49E029157B" ma:contentTypeVersion="" ma:contentTypeDescription="Create a new document." ma:contentTypeScope="" ma:versionID="32e7939fc81c3fb9e343ab9fcc7783d1">
  <xsd:schema xmlns:xsd="http://www.w3.org/2001/XMLSchema" xmlns:xs="http://www.w3.org/2001/XMLSchema" xmlns:p="http://schemas.microsoft.com/office/2006/metadata/properties" xmlns:ns2="1AB5B583-F0CB-48BC-A5EC-1321D80DA2B0" targetNamespace="http://schemas.microsoft.com/office/2006/metadata/properties" ma:root="true" ma:fieldsID="d9737a6d10a83fe9d2b51c2e616b9cd3" ns2:_="">
    <xsd:import namespace="1AB5B583-F0CB-48BC-A5EC-1321D80DA2B0"/>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B5B583-F0CB-48BC-A5EC-1321D80DA2B0"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D5D014-D536-4619-B8CB-9F412D33ACAE}">
  <ds:schemaRefs>
    <ds:schemaRef ds:uri="1AB5B583-F0CB-48BC-A5EC-1321D80DA2B0"/>
    <ds:schemaRef ds:uri="http://purl.org/dc/terms/"/>
    <ds:schemaRef ds:uri="http://schemas.microsoft.com/office/2006/documentManagement/types"/>
    <ds:schemaRef ds:uri="http://purl.org/dc/elements/1.1/"/>
    <ds:schemaRef ds:uri="http://purl.org/dc/dcmitype/"/>
    <ds:schemaRef ds:uri="http://schemas.microsoft.com/office/2006/metadata/properties"/>
    <ds:schemaRef ds:uri="http://schemas.openxmlformats.org/package/2006/metadata/core-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E26565D2-00E8-4448-A113-A318D10B0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B5B583-F0CB-48BC-A5EC-1321D80DA2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BE3C69-DCC8-493F-A106-6B42FC8AE5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3597</Words>
  <Application>Microsoft Macintosh PowerPoint</Application>
  <PresentationFormat>Widescreen</PresentationFormat>
  <Paragraphs>356</Paragraphs>
  <Slides>34</Slides>
  <Notes>33</Notes>
  <HiddenSlides>0</HiddenSlides>
  <MMClips>0</MMClips>
  <ScaleCrop>false</ScaleCrop>
  <HeadingPairs>
    <vt:vector size="8" baseType="variant">
      <vt:variant>
        <vt:lpstr>Fonts Used</vt:lpstr>
      </vt:variant>
      <vt:variant>
        <vt:i4>16</vt:i4>
      </vt:variant>
      <vt:variant>
        <vt:lpstr>Theme</vt:lpstr>
      </vt:variant>
      <vt:variant>
        <vt:i4>11</vt:i4>
      </vt:variant>
      <vt:variant>
        <vt:lpstr>Embedded OLE Servers</vt:lpstr>
      </vt:variant>
      <vt:variant>
        <vt:i4>1</vt:i4>
      </vt:variant>
      <vt:variant>
        <vt:lpstr>Slide Titles</vt:lpstr>
      </vt:variant>
      <vt:variant>
        <vt:i4>34</vt:i4>
      </vt:variant>
    </vt:vector>
  </HeadingPairs>
  <TitlesOfParts>
    <vt:vector size="62" baseType="lpstr">
      <vt:lpstr>MS PGothic</vt:lpstr>
      <vt:lpstr>Arial</vt:lpstr>
      <vt:lpstr>Calibri</vt:lpstr>
      <vt:lpstr>Calibri Light</vt:lpstr>
      <vt:lpstr>Consolas</vt:lpstr>
      <vt:lpstr>Courier New</vt:lpstr>
      <vt:lpstr>Segoe Pro</vt:lpstr>
      <vt:lpstr>Segoe Pro Light</vt:lpstr>
      <vt:lpstr>Segoe Semibold</vt:lpstr>
      <vt:lpstr>Segoe UI</vt:lpstr>
      <vt:lpstr>Segoe UI Light</vt:lpstr>
      <vt:lpstr>Segoe UI Semibold</vt:lpstr>
      <vt:lpstr>Segoe UI Semilight</vt:lpstr>
      <vt:lpstr>Times New Roman</vt:lpstr>
      <vt:lpstr>Verdana</vt:lpstr>
      <vt:lpstr>Wingdings</vt:lpstr>
      <vt:lpstr>1_Office Theme</vt:lpstr>
      <vt:lpstr>3_Office Theme</vt:lpstr>
      <vt:lpstr>2_Office Theme</vt:lpstr>
      <vt:lpstr>Windows Azure</vt:lpstr>
      <vt:lpstr>3-30070_Windows_Server_Management_Marketing_Template_16x9</vt:lpstr>
      <vt:lpstr>1_Server and Cloud 2013</vt:lpstr>
      <vt:lpstr>1_Azure Medium</vt:lpstr>
      <vt:lpstr>Metro Template Light 16x9</vt:lpstr>
      <vt:lpstr>COLOR TEMPLATE</vt:lpstr>
      <vt:lpstr>Office Theme</vt:lpstr>
      <vt:lpstr>5-50033_TR23_TR-TV_Template</vt:lpstr>
      <vt:lpstr>think-cell Slide</vt:lpstr>
      <vt:lpstr>PowerPoint Presentation</vt:lpstr>
      <vt:lpstr>Cognitive Services</vt:lpstr>
      <vt:lpstr>PowerPoint Presentation</vt:lpstr>
      <vt:lpstr>Bot Services</vt:lpstr>
      <vt:lpstr>PowerPoint Presentation</vt:lpstr>
      <vt:lpstr>PowerPoint Presentation</vt:lpstr>
      <vt:lpstr>PowerPoint Presentation</vt:lpstr>
      <vt:lpstr>Service bus</vt:lpstr>
      <vt:lpstr>Service Bus Queue</vt:lpstr>
      <vt:lpstr>Service Bus Topic</vt:lpstr>
      <vt:lpstr>Event Hub</vt:lpstr>
      <vt:lpstr>Connectivity for Hybrid Applications</vt:lpstr>
      <vt:lpstr>Hybrid Connections Architecture</vt:lpstr>
      <vt:lpstr>Azure Web App VNET Integration</vt:lpstr>
      <vt:lpstr>Question: Your app needs a brokered messaging channel to an on-premises line of business application that offers a WCF endpoint to clients. You need to implement connectivity without changing on-premises firewall rules. Implementation needs to have a lower cost compared to other options.  Choose an implementation below. </vt:lpstr>
      <vt:lpstr>Service Bus Tiers</vt:lpstr>
      <vt:lpstr>Question: You need to process IOT data from approx 700 devices. Data is filtered and moved into Blob Storage. Archival of raw ingress data is required for a week. Choose an implementation below. </vt:lpstr>
      <vt:lpstr>PowerPoint Presentation</vt:lpstr>
      <vt:lpstr>IoT Hub</vt:lpstr>
      <vt:lpstr>IoT Edge</vt:lpstr>
      <vt:lpstr>Stream Analytics</vt:lpstr>
      <vt:lpstr>Time Series Insights</vt:lpstr>
      <vt:lpstr>PowerPoint Presentation</vt:lpstr>
      <vt:lpstr>PowerPoint Presentation</vt:lpstr>
      <vt:lpstr>Azure WebJobs</vt:lpstr>
      <vt:lpstr>Azure Functions </vt:lpstr>
      <vt:lpstr>Question: You are trying to implement a background process to send emails on a scheduled interval. Which Azure function triggers would be suitable?</vt:lpstr>
      <vt:lpstr>PowerPoint Presentation</vt:lpstr>
      <vt:lpstr>Azure Search Overview</vt:lpstr>
      <vt:lpstr>PowerPoint Presentation</vt:lpstr>
      <vt:lpstr>What you can do with Media Services</vt:lpstr>
      <vt:lpstr>Media Services Applications</vt:lpstr>
      <vt:lpstr>Advanced Analytics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2014-12-22T22:47:58Z</dcterms:created>
  <dcterms:modified xsi:type="dcterms:W3CDTF">2018-07-24T13:59:38Z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0x010100D2235ECE98E5844DAA8E1B49E029157B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kasawa@microsoft.com</vt:lpwstr>
  </property>
  <property fmtid="{D5CDD505-2E9C-101B-9397-08002B2CF9AE}" pid="7" name="MSIP_Label_f42aa342-8706-4288-bd11-ebb85995028c_SetDate">
    <vt:lpwstr>2017-10-19T16:23:46.2560979-04:00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